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6" r:id="rId2"/>
    <p:sldId id="256" r:id="rId3"/>
    <p:sldId id="257" r:id="rId4"/>
    <p:sldId id="258" r:id="rId5"/>
    <p:sldId id="259" r:id="rId6"/>
    <p:sldId id="260" r:id="rId7"/>
    <p:sldId id="282" r:id="rId8"/>
    <p:sldId id="283" r:id="rId9"/>
    <p:sldId id="281" r:id="rId10"/>
    <p:sldId id="276" r:id="rId11"/>
    <p:sldId id="261" r:id="rId12"/>
    <p:sldId id="262" r:id="rId13"/>
    <p:sldId id="277" r:id="rId14"/>
    <p:sldId id="263" r:id="rId15"/>
    <p:sldId id="264" r:id="rId16"/>
    <p:sldId id="265" r:id="rId17"/>
    <p:sldId id="278" r:id="rId18"/>
    <p:sldId id="266" r:id="rId19"/>
    <p:sldId id="267" r:id="rId20"/>
    <p:sldId id="279" r:id="rId21"/>
    <p:sldId id="268" r:id="rId22"/>
    <p:sldId id="280" r:id="rId23"/>
    <p:sldId id="269" r:id="rId24"/>
    <p:sldId id="270" r:id="rId25"/>
    <p:sldId id="271" r:id="rId26"/>
    <p:sldId id="272" r:id="rId27"/>
    <p:sldId id="284" r:id="rId28"/>
    <p:sldId id="273" r:id="rId2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38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3EFF34-7089-42BE-A873-772DF31983B3}" type="datetimeFigureOut">
              <a:rPr lang="pt-BR" smtClean="0"/>
              <a:pPr/>
              <a:t>22/10/2017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19C75-2A3B-47F3-BD7E-1F0046FAF22F}" type="slidenum">
              <a:rPr lang="pt-BR" smtClean="0"/>
              <a:pPr/>
              <a:t>‹nº›</a:t>
            </a:fld>
            <a:endParaRPr lang="pt-BR"/>
          </a:p>
        </p:txBody>
      </p:sp>
    </p:spTree>
    <p:extLst>
      <p:ext uri="{BB962C8B-B14F-4D97-AF65-F5344CB8AC3E}">
        <p14:creationId xmlns:p14="http://schemas.microsoft.com/office/powerpoint/2010/main" val="3803973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E3E19C75-2A3B-47F3-BD7E-1F0046FAF22F}" type="slidenum">
              <a:rPr lang="pt-BR" smtClean="0"/>
              <a:pPr/>
              <a:t>4</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E3E19C75-2A3B-47F3-BD7E-1F0046FAF22F}" type="slidenum">
              <a:rPr lang="pt-BR" smtClean="0"/>
              <a:pPr/>
              <a:t>6</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E3E19C75-2A3B-47F3-BD7E-1F0046FAF22F}" type="slidenum">
              <a:rPr lang="pt-BR" smtClean="0"/>
              <a:pPr/>
              <a:t>14</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E3E19C75-2A3B-47F3-BD7E-1F0046FAF22F}" type="slidenum">
              <a:rPr lang="pt-BR" smtClean="0"/>
              <a:pPr/>
              <a:t>15</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E3E19C75-2A3B-47F3-BD7E-1F0046FAF22F}" type="slidenum">
              <a:rPr lang="pt-BR" smtClean="0"/>
              <a:pPr/>
              <a:t>17</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E3E19C75-2A3B-47F3-BD7E-1F0046FAF22F}" type="slidenum">
              <a:rPr lang="pt-BR" smtClean="0"/>
              <a:pPr/>
              <a:t>24</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69F7EAD3-403A-45A6-826E-238A51494870}" type="datetimeFigureOut">
              <a:rPr lang="pt-BR" smtClean="0"/>
              <a:pPr/>
              <a:t>22/10/2017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D72AC280-4FC1-464B-B1F5-31627D8F4E97}"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7EAD3-403A-45A6-826E-238A51494870}" type="datetimeFigureOut">
              <a:rPr lang="pt-BR" smtClean="0"/>
              <a:pPr/>
              <a:t>22/10/2017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AC280-4FC1-464B-B1F5-31627D8F4E97}"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williamccastilho@uol.com.b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476672"/>
            <a:ext cx="7128792" cy="1938992"/>
          </a:xfrm>
          <a:prstGeom prst="rect">
            <a:avLst/>
          </a:prstGeom>
        </p:spPr>
        <p:txBody>
          <a:bodyPr wrap="square">
            <a:spAutoFit/>
          </a:bodyPr>
          <a:lstStyle/>
          <a:p>
            <a:pPr algn="ctr"/>
            <a:r>
              <a:rPr lang="pt-BR" sz="2400" b="1" dirty="0">
                <a:latin typeface="Calibri" charset="0"/>
                <a:ea typeface="MS PGothic" charset="0"/>
              </a:rPr>
              <a:t>DIOCESE DE BRAGANÇA PAULISTA</a:t>
            </a:r>
            <a:br>
              <a:rPr lang="pt-BR" sz="2400" b="1" dirty="0">
                <a:latin typeface="Calibri" charset="0"/>
                <a:ea typeface="MS PGothic" charset="0"/>
              </a:rPr>
            </a:br>
            <a:r>
              <a:rPr lang="pt-BR" sz="2400" b="1" dirty="0">
                <a:latin typeface="Calibri" charset="0"/>
                <a:ea typeface="MS PGothic" charset="0"/>
              </a:rPr>
              <a:t>FORMACAO PERMANENTE</a:t>
            </a:r>
            <a:r>
              <a:rPr lang="pt-BR" sz="2400" dirty="0">
                <a:latin typeface="Calibri" charset="0"/>
                <a:ea typeface="MS PGothic" charset="0"/>
              </a:rPr>
              <a:t> </a:t>
            </a:r>
            <a:r>
              <a:rPr lang="pt-BR" sz="2400" b="1" dirty="0">
                <a:latin typeface="Calibri" charset="0"/>
                <a:ea typeface="MS PGothic" charset="0"/>
              </a:rPr>
              <a:t>DOS PRESBÍTEROS</a:t>
            </a:r>
            <a:br>
              <a:rPr lang="en-US" sz="2400" b="1" dirty="0">
                <a:latin typeface="Calibri" charset="0"/>
                <a:ea typeface="MS PGothic" charset="0"/>
              </a:rPr>
            </a:br>
            <a:r>
              <a:rPr lang="pt-BR" sz="2400" dirty="0">
                <a:latin typeface="Calibri" charset="0"/>
                <a:ea typeface="MS PGothic" charset="0"/>
              </a:rPr>
              <a:t>    </a:t>
            </a:r>
            <a:r>
              <a:rPr lang="pt-BR" sz="2400" i="1" dirty="0">
                <a:latin typeface="Calibri" charset="0"/>
                <a:ea typeface="MS PGothic" charset="0"/>
              </a:rPr>
              <a:t>Outubro de 2017</a:t>
            </a:r>
            <a:br>
              <a:rPr lang="pt-BR" sz="2400" i="1" dirty="0">
                <a:latin typeface="Calibri" charset="0"/>
                <a:ea typeface="MS PGothic" charset="0"/>
              </a:rPr>
            </a:br>
            <a:br>
              <a:rPr lang="en-US" sz="2400" b="1" dirty="0">
                <a:latin typeface="Calibri" charset="0"/>
                <a:ea typeface="MS PGothic" charset="0"/>
              </a:rPr>
            </a:br>
            <a:endParaRPr lang="pt-BR" sz="2400" dirty="0"/>
          </a:p>
        </p:txBody>
      </p:sp>
      <p:sp>
        <p:nvSpPr>
          <p:cNvPr id="3" name="Rectangle 2"/>
          <p:cNvSpPr/>
          <p:nvPr/>
        </p:nvSpPr>
        <p:spPr>
          <a:xfrm>
            <a:off x="1115616" y="2659559"/>
            <a:ext cx="8208912" cy="1261884"/>
          </a:xfrm>
          <a:prstGeom prst="rect">
            <a:avLst/>
          </a:prstGeom>
        </p:spPr>
        <p:txBody>
          <a:bodyPr wrap="square">
            <a:spAutoFit/>
          </a:bodyPr>
          <a:lstStyle/>
          <a:p>
            <a:r>
              <a:rPr lang="pt-BR" sz="2800" b="1" dirty="0">
                <a:solidFill>
                  <a:srgbClr val="C00000"/>
                </a:solidFill>
                <a:latin typeface="Arial Black" pitchFamily="34" charset="0"/>
              </a:rPr>
              <a:t>A FECUNDIDADE DA SOLIDÃO ...</a:t>
            </a:r>
            <a:br>
              <a:rPr lang="pt-BR" sz="2800" dirty="0">
                <a:solidFill>
                  <a:srgbClr val="C00000"/>
                </a:solidFill>
                <a:latin typeface="Arial Black" pitchFamily="34" charset="0"/>
              </a:rPr>
            </a:br>
            <a:br>
              <a:rPr lang="pt-BR" sz="2800" dirty="0">
                <a:solidFill>
                  <a:srgbClr val="C00000"/>
                </a:solidFill>
                <a:latin typeface="Arial Black" pitchFamily="34" charset="0"/>
              </a:rPr>
            </a:br>
            <a:endParaRPr lang="pt-BR" sz="2000" dirty="0"/>
          </a:p>
        </p:txBody>
      </p:sp>
      <p:sp>
        <p:nvSpPr>
          <p:cNvPr id="4" name="Rectangle 3"/>
          <p:cNvSpPr/>
          <p:nvPr/>
        </p:nvSpPr>
        <p:spPr>
          <a:xfrm>
            <a:off x="2627784" y="5517232"/>
            <a:ext cx="4044697" cy="369332"/>
          </a:xfrm>
          <a:prstGeom prst="rect">
            <a:avLst/>
          </a:prstGeom>
        </p:spPr>
        <p:txBody>
          <a:bodyPr wrap="none">
            <a:spAutoFit/>
          </a:bodyPr>
          <a:lstStyle/>
          <a:p>
            <a:r>
              <a:rPr lang="pt-BR" dirty="0">
                <a:latin typeface="Arial Black" pitchFamily="34" charset="0"/>
              </a:rPr>
              <a:t>William Cesar Castilho Pereira</a:t>
            </a:r>
            <a:endParaRPr lang="pt-BR" dirty="0"/>
          </a:p>
        </p:txBody>
      </p:sp>
    </p:spTree>
    <p:extLst>
      <p:ext uri="{BB962C8B-B14F-4D97-AF65-F5344CB8AC3E}">
        <p14:creationId xmlns:p14="http://schemas.microsoft.com/office/powerpoint/2010/main" val="781492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683568" y="332656"/>
            <a:ext cx="7344816" cy="707886"/>
          </a:xfrm>
          <a:prstGeom prst="rect">
            <a:avLst/>
          </a:prstGeom>
        </p:spPr>
        <p:txBody>
          <a:bodyPr wrap="square">
            <a:spAutoFit/>
          </a:bodyPr>
          <a:lstStyle/>
          <a:p>
            <a:pPr algn="ctr"/>
            <a:r>
              <a:rPr lang="pt-BR" sz="2000" b="1" dirty="0"/>
              <a:t>O Ser Humano não é apenas extroversão, comunicação e relação. </a:t>
            </a:r>
          </a:p>
          <a:p>
            <a:pPr algn="ctr"/>
            <a:r>
              <a:rPr lang="pt-BR" sz="2000" b="1" dirty="0"/>
              <a:t>Ele é também silêncio, incomunicabilidade, mistério e solidão</a:t>
            </a:r>
            <a:r>
              <a:rPr lang="pt-BR" sz="2000" dirty="0"/>
              <a:t>. </a:t>
            </a:r>
          </a:p>
        </p:txBody>
      </p:sp>
      <p:sp>
        <p:nvSpPr>
          <p:cNvPr id="5" name="Retângulo 4"/>
          <p:cNvSpPr/>
          <p:nvPr/>
        </p:nvSpPr>
        <p:spPr>
          <a:xfrm>
            <a:off x="755576" y="1124744"/>
            <a:ext cx="7416824" cy="707886"/>
          </a:xfrm>
          <a:prstGeom prst="rect">
            <a:avLst/>
          </a:prstGeom>
        </p:spPr>
        <p:txBody>
          <a:bodyPr wrap="square">
            <a:spAutoFit/>
          </a:bodyPr>
          <a:lstStyle/>
          <a:p>
            <a:pPr algn="ctr"/>
            <a:r>
              <a:rPr lang="pt-BR" sz="2000" b="1" dirty="0"/>
              <a:t>E isto não como deficiência ou consequência de desequilíbrios internos ou de situações externas desfavoráveis.</a:t>
            </a:r>
          </a:p>
        </p:txBody>
      </p:sp>
      <p:sp>
        <p:nvSpPr>
          <p:cNvPr id="6" name="Retângulo 5"/>
          <p:cNvSpPr/>
          <p:nvPr/>
        </p:nvSpPr>
        <p:spPr>
          <a:xfrm>
            <a:off x="1907704" y="2060848"/>
            <a:ext cx="4572000" cy="923330"/>
          </a:xfrm>
          <a:prstGeom prst="rect">
            <a:avLst/>
          </a:prstGeom>
        </p:spPr>
        <p:txBody>
          <a:bodyPr>
            <a:spAutoFit/>
          </a:bodyPr>
          <a:lstStyle/>
          <a:p>
            <a:pPr algn="just"/>
            <a:r>
              <a:rPr lang="pt-BR" dirty="0"/>
              <a:t>As pessoas podem silenciar por temor de, em falando, expor-se a uma possível incompreensão ou a uma rejeição. </a:t>
            </a:r>
          </a:p>
        </p:txBody>
      </p:sp>
      <p:sp>
        <p:nvSpPr>
          <p:cNvPr id="7" name="Retângulo 6"/>
          <p:cNvSpPr/>
          <p:nvPr/>
        </p:nvSpPr>
        <p:spPr>
          <a:xfrm>
            <a:off x="3203848" y="3140968"/>
            <a:ext cx="4572000" cy="923330"/>
          </a:xfrm>
          <a:prstGeom prst="rect">
            <a:avLst/>
          </a:prstGeom>
        </p:spPr>
        <p:txBody>
          <a:bodyPr>
            <a:spAutoFit/>
          </a:bodyPr>
          <a:lstStyle/>
          <a:p>
            <a:pPr algn="just"/>
            <a:r>
              <a:rPr lang="pt-BR" dirty="0"/>
              <a:t>Outras podem enclausurar-se no isolamento por resignação, por complexos de insuficiência ou por estratégia. </a:t>
            </a:r>
          </a:p>
        </p:txBody>
      </p:sp>
      <p:sp>
        <p:nvSpPr>
          <p:cNvPr id="8" name="Retângulo 7"/>
          <p:cNvSpPr/>
          <p:nvPr/>
        </p:nvSpPr>
        <p:spPr>
          <a:xfrm>
            <a:off x="4067944" y="4149080"/>
            <a:ext cx="4572000" cy="954107"/>
          </a:xfrm>
          <a:prstGeom prst="rect">
            <a:avLst/>
          </a:prstGeom>
        </p:spPr>
        <p:txBody>
          <a:bodyPr>
            <a:spAutoFit/>
          </a:bodyPr>
          <a:lstStyle/>
          <a:p>
            <a:pPr algn="just"/>
            <a:r>
              <a:rPr lang="pt-BR" dirty="0"/>
              <a:t>Outras </a:t>
            </a:r>
            <a:r>
              <a:rPr lang="pt-BR" sz="2000" dirty="0"/>
              <a:t>ainda</a:t>
            </a:r>
            <a:r>
              <a:rPr lang="pt-BR" dirty="0"/>
              <a:t> podem recolher-se na solidão por soberba ou por aversão ao mundo e aos seus circunstantes .</a:t>
            </a:r>
          </a:p>
        </p:txBody>
      </p:sp>
      <p:sp>
        <p:nvSpPr>
          <p:cNvPr id="10" name="Retângulo 9"/>
          <p:cNvSpPr/>
          <p:nvPr/>
        </p:nvSpPr>
        <p:spPr>
          <a:xfrm>
            <a:off x="467544" y="5517232"/>
            <a:ext cx="8172400" cy="110799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pt-BR" sz="2200" b="1" dirty="0"/>
              <a:t>Tudo isto seria não só possível, mas é, com frequência, constatável. </a:t>
            </a:r>
          </a:p>
          <a:p>
            <a:pPr algn="ctr"/>
            <a:r>
              <a:rPr lang="pt-BR" sz="2200" b="1" dirty="0"/>
              <a:t>As solidões que emergem desses desacertos, porém, nada produzem senão ressentimentos, tristeza e angústia. </a:t>
            </a:r>
          </a:p>
        </p:txBody>
      </p:sp>
      <p:sp>
        <p:nvSpPr>
          <p:cNvPr id="14" name="Seta para a direita 13"/>
          <p:cNvSpPr/>
          <p:nvPr/>
        </p:nvSpPr>
        <p:spPr>
          <a:xfrm>
            <a:off x="1475656" y="2276872"/>
            <a:ext cx="360040" cy="484632"/>
          </a:xfrm>
          <a:prstGeom prst="rightArrow">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Seta para a direita 14"/>
          <p:cNvSpPr/>
          <p:nvPr/>
        </p:nvSpPr>
        <p:spPr>
          <a:xfrm>
            <a:off x="2843808" y="3356992"/>
            <a:ext cx="360040" cy="484632"/>
          </a:xfrm>
          <a:prstGeom prst="rightArrow">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6" name="Seta para a direita 15"/>
          <p:cNvSpPr/>
          <p:nvPr/>
        </p:nvSpPr>
        <p:spPr>
          <a:xfrm>
            <a:off x="3707904" y="4437112"/>
            <a:ext cx="360040" cy="484632"/>
          </a:xfrm>
          <a:prstGeom prst="rightArrow">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Fluxograma: Processo 19"/>
          <p:cNvSpPr/>
          <p:nvPr/>
        </p:nvSpPr>
        <p:spPr>
          <a:xfrm>
            <a:off x="827584" y="260648"/>
            <a:ext cx="7560840" cy="1656184"/>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548680"/>
            <a:ext cx="8229600" cy="792087"/>
          </a:xfrm>
        </p:spPr>
        <p:txBody>
          <a:bodyPr>
            <a:normAutofit lnSpcReduction="10000"/>
          </a:bodyPr>
          <a:lstStyle/>
          <a:p>
            <a:pPr>
              <a:buNone/>
            </a:pPr>
            <a:r>
              <a:rPr lang="pt-BR" sz="2400" b="1" dirty="0">
                <a:solidFill>
                  <a:srgbClr val="C00000"/>
                </a:solidFill>
              </a:rPr>
              <a:t>     A) A solidão dos que não amam ou: </a:t>
            </a:r>
            <a:r>
              <a:rPr lang="pt-BR" sz="2400" b="1" i="1" dirty="0">
                <a:solidFill>
                  <a:srgbClr val="C00000"/>
                </a:solidFill>
              </a:rPr>
              <a:t>há eunucos que nasceram assim do seio materno... </a:t>
            </a:r>
            <a:endParaRPr lang="pt-BR" sz="2400" dirty="0">
              <a:solidFill>
                <a:srgbClr val="C00000"/>
              </a:solidFill>
            </a:endParaRPr>
          </a:p>
        </p:txBody>
      </p:sp>
      <p:sp>
        <p:nvSpPr>
          <p:cNvPr id="4" name="Retângulo 3"/>
          <p:cNvSpPr/>
          <p:nvPr/>
        </p:nvSpPr>
        <p:spPr>
          <a:xfrm>
            <a:off x="323528" y="1844824"/>
            <a:ext cx="8352928" cy="440120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pt-BR" sz="2000" b="1" dirty="0"/>
              <a:t>Perguntando-se, certa vez, sobre a pior das solidões, Vinícius de Moraes diz:</a:t>
            </a:r>
          </a:p>
          <a:p>
            <a:pPr algn="just"/>
            <a:endParaRPr lang="pt-BR" sz="2000" b="1" dirty="0"/>
          </a:p>
          <a:p>
            <a:pPr algn="just"/>
            <a:r>
              <a:rPr lang="pt-BR" sz="2000" b="1" dirty="0"/>
              <a:t> </a:t>
            </a:r>
            <a:r>
              <a:rPr lang="pt-BR" sz="2000" b="1" i="1" dirty="0"/>
              <a:t>A maior </a:t>
            </a:r>
            <a:r>
              <a:rPr lang="pt-BR" sz="2000" b="1" i="1" dirty="0">
                <a:solidFill>
                  <a:schemeClr val="tx1"/>
                </a:solidFill>
              </a:rPr>
              <a:t>solidão é a do ser que não ama. </a:t>
            </a:r>
          </a:p>
          <a:p>
            <a:pPr algn="just"/>
            <a:r>
              <a:rPr lang="pt-BR" sz="2000" b="1" i="1" dirty="0">
                <a:solidFill>
                  <a:schemeClr val="tx1"/>
                </a:solidFill>
              </a:rPr>
              <a:t>A maior solidão é a do ser que se ausenta, </a:t>
            </a:r>
            <a:r>
              <a:rPr lang="pt-BR" sz="2000" b="1" i="1" dirty="0"/>
              <a:t>que se defende, que se fecha, que se recusa a participar da vida humana. </a:t>
            </a:r>
          </a:p>
          <a:p>
            <a:pPr algn="just"/>
            <a:r>
              <a:rPr lang="pt-BR" sz="2000" b="1" i="1" dirty="0"/>
              <a:t>A maior solidão é a do homem encerrado em si mesmo, no absoluto de si mesmo, e que não dá a quem pede o que ele pode dar de amor, de amizade, de socorro. </a:t>
            </a:r>
          </a:p>
          <a:p>
            <a:pPr algn="just"/>
            <a:r>
              <a:rPr lang="pt-BR" sz="2000" b="1" i="1" dirty="0"/>
              <a:t>O maior solitário é o que tem medo de amar, o que tem medo de ferir e de ferir-se, o ser casto da mulher, do amigo, do povo, do mundo. Esse queima como uma lâmpada triste, cujo reflexo entristece também tudo em torno. Ele é a angústia do mundo que o reflete. Ele é o que se recusa às verdadeiras fontes da emoção, as que são o patrimônio de todos, e, encerrado em seu duro privilégio, semeia pedras do alto da sua fria e desolada torre</a:t>
            </a:r>
            <a:r>
              <a:rPr lang="pt-BR" sz="2000" b="1"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6" y="4869160"/>
            <a:ext cx="8229600" cy="1656184"/>
          </a:xfrm>
        </p:spPr>
        <p:txBody>
          <a:bodyPr>
            <a:normAutofit/>
          </a:bodyPr>
          <a:lstStyle/>
          <a:p>
            <a:endParaRPr lang="pt-BR" dirty="0"/>
          </a:p>
          <a:p>
            <a:endParaRPr lang="pt-BR" dirty="0"/>
          </a:p>
          <a:p>
            <a:endParaRPr lang="pt-BR" dirty="0"/>
          </a:p>
          <a:p>
            <a:endParaRPr lang="pt-BR" dirty="0"/>
          </a:p>
          <a:p>
            <a:endParaRPr lang="pt-BR" dirty="0"/>
          </a:p>
        </p:txBody>
      </p:sp>
      <p:sp>
        <p:nvSpPr>
          <p:cNvPr id="6" name="Retângulo 5"/>
          <p:cNvSpPr/>
          <p:nvPr/>
        </p:nvSpPr>
        <p:spPr>
          <a:xfrm>
            <a:off x="683568" y="1052736"/>
            <a:ext cx="7560840" cy="769441"/>
          </a:xfrm>
          <a:prstGeom prst="rect">
            <a:avLst/>
          </a:prstGeom>
        </p:spPr>
        <p:txBody>
          <a:bodyPr wrap="square">
            <a:spAutoFit/>
          </a:bodyPr>
          <a:lstStyle/>
          <a:p>
            <a:pPr algn="ctr"/>
            <a:r>
              <a:rPr lang="pt-BR" sz="2200" b="1" dirty="0"/>
              <a:t>São os solitários mais sozinhos, porque, na sua indiferença glacial, se isolaram de todos. Eles se bastam. </a:t>
            </a:r>
          </a:p>
        </p:txBody>
      </p:sp>
      <p:sp>
        <p:nvSpPr>
          <p:cNvPr id="7" name="Retângulo 6"/>
          <p:cNvSpPr/>
          <p:nvPr/>
        </p:nvSpPr>
        <p:spPr>
          <a:xfrm>
            <a:off x="395536" y="2420888"/>
            <a:ext cx="3816424" cy="163121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pt-BR" sz="2000" dirty="0"/>
              <a:t>Reclusos em sua suficiência, eles desconhecem a dor dos desejos, a tribulação das nostalgias, o vazio das ausências, as noites de insônia; </a:t>
            </a:r>
          </a:p>
        </p:txBody>
      </p:sp>
      <p:sp>
        <p:nvSpPr>
          <p:cNvPr id="8" name="Retângulo 7"/>
          <p:cNvSpPr/>
          <p:nvPr/>
        </p:nvSpPr>
        <p:spPr>
          <a:xfrm>
            <a:off x="4860032" y="2420888"/>
            <a:ext cx="3995936" cy="163121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pt-BR" sz="2000" dirty="0"/>
              <a:t>Mas também: a alegria das conquistas, os sorrisos de um reencontro e o contentamento de sonhos realizados.</a:t>
            </a:r>
          </a:p>
          <a:p>
            <a:pPr algn="just"/>
            <a:endParaRPr lang="pt-BR" sz="2000" dirty="0"/>
          </a:p>
        </p:txBody>
      </p:sp>
      <p:sp>
        <p:nvSpPr>
          <p:cNvPr id="11" name="CaixaDeTexto 10"/>
          <p:cNvSpPr txBox="1"/>
          <p:nvPr/>
        </p:nvSpPr>
        <p:spPr>
          <a:xfrm>
            <a:off x="1259632" y="4725144"/>
            <a:ext cx="6912768" cy="1107996"/>
          </a:xfrm>
          <a:prstGeom prst="rect">
            <a:avLst/>
          </a:prstGeom>
          <a:noFill/>
        </p:spPr>
        <p:txBody>
          <a:bodyPr wrap="square" rtlCol="0">
            <a:spAutoFit/>
          </a:bodyPr>
          <a:lstStyle/>
          <a:p>
            <a:pPr algn="just"/>
            <a:r>
              <a:rPr lang="pt-BR" sz="2200" b="1" dirty="0">
                <a:solidFill>
                  <a:srgbClr val="C00000"/>
                </a:solidFill>
              </a:rPr>
              <a:t>O OUTRO  </a:t>
            </a:r>
            <a:r>
              <a:rPr lang="pt-BR" sz="2200" b="1" dirty="0"/>
              <a:t>- nunca é uma beleza admirável, jamais uma liberdade a ser acolhida e uma grandeza a ser respeitada, apenas um objeto  útil e aproveitável para algum ganho.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683568" y="4797152"/>
            <a:ext cx="7920880" cy="165618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pt-BR" sz="2000" b="1" dirty="0"/>
              <a:t>Sua personalidade se assemelha à daquele pavão que, certa feita, decidiu casar-se com uma desprezível galinha. Perguntado sobre tal decisão e porque ele, de tão extraordinária majestade, resolvera ter como companheira uma galinha, um ser tão ordinariamente insignificante, o pavão respondeu: </a:t>
            </a:r>
            <a:r>
              <a:rPr lang="pt-BR" sz="2000" b="1" i="1" dirty="0">
                <a:solidFill>
                  <a:srgbClr val="C00000"/>
                </a:solidFill>
              </a:rPr>
              <a:t>é que eu e ela gostamos muito de mim ...</a:t>
            </a:r>
            <a:r>
              <a:rPr lang="pt-BR" sz="2000" b="1" dirty="0">
                <a:solidFill>
                  <a:srgbClr val="C00000"/>
                </a:solidFill>
              </a:rPr>
              <a:t> </a:t>
            </a:r>
          </a:p>
        </p:txBody>
      </p:sp>
      <p:sp>
        <p:nvSpPr>
          <p:cNvPr id="5" name="Retângulo 4"/>
          <p:cNvSpPr/>
          <p:nvPr/>
        </p:nvSpPr>
        <p:spPr>
          <a:xfrm>
            <a:off x="2267744" y="2852936"/>
            <a:ext cx="6264696" cy="1631216"/>
          </a:xfrm>
          <a:prstGeom prst="rect">
            <a:avLst/>
          </a:prstGeom>
        </p:spPr>
        <p:txBody>
          <a:bodyPr wrap="square">
            <a:spAutoFit/>
          </a:bodyPr>
          <a:lstStyle/>
          <a:p>
            <a:pPr algn="just"/>
            <a:r>
              <a:rPr lang="pt-BR" sz="2000" b="1" dirty="0">
                <a:solidFill>
                  <a:srgbClr val="C00000"/>
                </a:solidFill>
              </a:rPr>
              <a:t>DESTINO PARADOXAL </a:t>
            </a:r>
            <a:r>
              <a:rPr lang="pt-BR" sz="2000" dirty="0"/>
              <a:t>(embora perfeitamente coerente com seu princípio interno) dos que, em tudo que buscam, nada mais buscam do que seu próprio eu. </a:t>
            </a:r>
            <a:r>
              <a:rPr lang="pt-BR" sz="2000" b="1" dirty="0"/>
              <a:t>Eles sempre alcançam o que buscaram: seu eu e nada mais.</a:t>
            </a:r>
            <a:r>
              <a:rPr lang="pt-BR" sz="2000" dirty="0"/>
              <a:t> É mesmo verdade: </a:t>
            </a:r>
            <a:r>
              <a:rPr lang="pt-BR" sz="2000" b="1" i="1" dirty="0"/>
              <a:t>quem procurar reter a sua vida, </a:t>
            </a:r>
            <a:r>
              <a:rPr lang="pt-BR" sz="2000" b="1" i="1" dirty="0" err="1"/>
              <a:t>perder-la-á</a:t>
            </a:r>
            <a:r>
              <a:rPr lang="pt-BR" sz="2000" b="1" i="1" dirty="0"/>
              <a:t> .</a:t>
            </a:r>
            <a:endParaRPr lang="pt-BR" sz="2000" b="1" dirty="0"/>
          </a:p>
        </p:txBody>
      </p:sp>
      <p:sp>
        <p:nvSpPr>
          <p:cNvPr id="6" name="Retângulo 5"/>
          <p:cNvSpPr/>
          <p:nvPr/>
        </p:nvSpPr>
        <p:spPr>
          <a:xfrm>
            <a:off x="467544" y="188640"/>
            <a:ext cx="8136904" cy="707886"/>
          </a:xfrm>
          <a:prstGeom prst="rect">
            <a:avLst/>
          </a:prstGeom>
        </p:spPr>
        <p:txBody>
          <a:bodyPr wrap="square">
            <a:spAutoFit/>
          </a:bodyPr>
          <a:lstStyle/>
          <a:p>
            <a:pPr algn="just"/>
            <a:r>
              <a:rPr lang="pt-BR" sz="2000" dirty="0"/>
              <a:t>Tristemente trágica, porém, é a história de todos esses </a:t>
            </a:r>
            <a:r>
              <a:rPr lang="pt-BR" sz="2000" b="1" dirty="0" err="1"/>
              <a:t>ego-cêntricos</a:t>
            </a:r>
            <a:r>
              <a:rPr lang="pt-BR" sz="2000" b="1" dirty="0"/>
              <a:t>. </a:t>
            </a:r>
            <a:r>
              <a:rPr lang="pt-BR" sz="2000" dirty="0"/>
              <a:t>As estações de seu </a:t>
            </a:r>
            <a:r>
              <a:rPr lang="pt-BR" sz="2000" dirty="0" err="1"/>
              <a:t>bio-drama</a:t>
            </a:r>
            <a:r>
              <a:rPr lang="pt-BR" sz="2000" dirty="0"/>
              <a:t> são, quase sempre, estas: </a:t>
            </a:r>
          </a:p>
        </p:txBody>
      </p:sp>
      <p:sp>
        <p:nvSpPr>
          <p:cNvPr id="7" name="Retângulo 6"/>
          <p:cNvSpPr/>
          <p:nvPr/>
        </p:nvSpPr>
        <p:spPr>
          <a:xfrm>
            <a:off x="1403648" y="1052736"/>
            <a:ext cx="7344816" cy="1631216"/>
          </a:xfrm>
          <a:prstGeom prst="rect">
            <a:avLst/>
          </a:prstGeom>
        </p:spPr>
        <p:txBody>
          <a:bodyPr wrap="square">
            <a:spAutoFit/>
          </a:bodyPr>
          <a:lstStyle/>
          <a:p>
            <a:pPr algn="just">
              <a:buClr>
                <a:schemeClr val="tx2"/>
              </a:buClr>
              <a:buFont typeface="Wingdings" pitchFamily="2" charset="2"/>
              <a:buChar char="Ø"/>
            </a:pPr>
            <a:r>
              <a:rPr lang="pt-BR" sz="2000" b="1" dirty="0"/>
              <a:t>a tentativa de submeter tudo e todos ao próprio eu, </a:t>
            </a:r>
          </a:p>
          <a:p>
            <a:pPr algn="just">
              <a:buClr>
                <a:schemeClr val="tx2"/>
              </a:buClr>
              <a:buFont typeface="Wingdings" pitchFamily="2" charset="2"/>
              <a:buChar char="Ø"/>
            </a:pPr>
            <a:r>
              <a:rPr lang="pt-BR" sz="2000" b="1" dirty="0"/>
              <a:t>o recusar-se das outras liberdades, </a:t>
            </a:r>
          </a:p>
          <a:p>
            <a:pPr algn="just">
              <a:buClr>
                <a:schemeClr val="tx2"/>
              </a:buClr>
              <a:buFont typeface="Wingdings" pitchFamily="2" charset="2"/>
              <a:buChar char="Ø"/>
            </a:pPr>
            <a:r>
              <a:rPr lang="pt-BR" sz="2000" b="1" dirty="0"/>
              <a:t>o distanciamento gradativo de todos para longe desse </a:t>
            </a:r>
            <a:r>
              <a:rPr lang="pt-BR" sz="2000" b="1" dirty="0" err="1"/>
              <a:t>ego-centro</a:t>
            </a:r>
            <a:r>
              <a:rPr lang="pt-BR" sz="2000" b="1" dirty="0"/>
              <a:t>, </a:t>
            </a:r>
          </a:p>
          <a:p>
            <a:pPr algn="just">
              <a:buClr>
                <a:schemeClr val="tx2"/>
              </a:buClr>
              <a:buFont typeface="Wingdings" pitchFamily="2" charset="2"/>
              <a:buChar char="Ø"/>
            </a:pPr>
            <a:r>
              <a:rPr lang="pt-BR" sz="2000" b="1" dirty="0"/>
              <a:t>o isolamento daquele que se queria o centro do mundo e, </a:t>
            </a:r>
          </a:p>
          <a:p>
            <a:pPr algn="just">
              <a:buClr>
                <a:schemeClr val="tx2"/>
              </a:buClr>
              <a:buFont typeface="Wingdings" pitchFamily="2" charset="2"/>
              <a:buChar char="Ø"/>
            </a:pPr>
            <a:r>
              <a:rPr lang="pt-BR" sz="2000" b="1" dirty="0"/>
              <a:t>por fim, a solidão.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788024" y="1340768"/>
            <a:ext cx="4176464" cy="5328592"/>
          </a:xfrm>
        </p:spPr>
        <p:style>
          <a:lnRef idx="0">
            <a:schemeClr val="accent2"/>
          </a:lnRef>
          <a:fillRef idx="3">
            <a:schemeClr val="accent2"/>
          </a:fillRef>
          <a:effectRef idx="3">
            <a:schemeClr val="accent2"/>
          </a:effectRef>
          <a:fontRef idx="minor">
            <a:schemeClr val="lt1"/>
          </a:fontRef>
        </p:style>
        <p:txBody>
          <a:bodyPr>
            <a:normAutofit fontScale="55000" lnSpcReduction="20000"/>
          </a:bodyPr>
          <a:lstStyle/>
          <a:p>
            <a:pPr algn="just">
              <a:buNone/>
            </a:pPr>
            <a:r>
              <a:rPr lang="pt-BR" dirty="0"/>
              <a:t>      </a:t>
            </a:r>
            <a:r>
              <a:rPr lang="pt-BR" sz="3600" b="1" dirty="0"/>
              <a:t>Com dramática precisão, a carta de despedida de um suicida anônimo assim descreve este sentimento: </a:t>
            </a:r>
            <a:r>
              <a:rPr lang="pt-BR" sz="3600" b="1" i="1" dirty="0">
                <a:solidFill>
                  <a:schemeClr val="tx1"/>
                </a:solidFill>
              </a:rPr>
              <a:t>A idade e a necessidade esgotaram-me as forças</a:t>
            </a:r>
            <a:r>
              <a:rPr lang="pt-BR" sz="3600" b="1" i="1" dirty="0"/>
              <a:t> </a:t>
            </a:r>
            <a:r>
              <a:rPr lang="pt-BR" sz="3600" b="1" i="1" dirty="0">
                <a:solidFill>
                  <a:schemeClr val="tx1"/>
                </a:solidFill>
              </a:rPr>
              <a:t>e já não há, dentre os homens, ninguém que me dê um presente, por insignificante que seja. </a:t>
            </a:r>
            <a:r>
              <a:rPr lang="pt-BR" sz="3600" b="1" i="1" dirty="0"/>
              <a:t>Por isso desço agora, com pernas trêmulas, para a minha tumba. Ainda que com dificuldade, aqui encontrarei o fim dos sofrimentos de minha vida... diferentemente, porém, do que com os outros mortos: </a:t>
            </a:r>
            <a:r>
              <a:rPr lang="pt-BR" sz="3600" b="1" i="1" dirty="0">
                <a:solidFill>
                  <a:schemeClr val="tx1"/>
                </a:solidFill>
              </a:rPr>
              <a:t>ordinariamente os homens morrem e são, depois, sepultados; eu não... eu fui primeiro sepultado e agora morro!</a:t>
            </a:r>
            <a:r>
              <a:rPr lang="pt-BR" sz="3600" b="1" dirty="0">
                <a:solidFill>
                  <a:schemeClr val="tx1"/>
                </a:solidFill>
              </a:rPr>
              <a:t> </a:t>
            </a:r>
          </a:p>
          <a:p>
            <a:endParaRPr lang="pt-BR" dirty="0"/>
          </a:p>
        </p:txBody>
      </p:sp>
      <p:sp>
        <p:nvSpPr>
          <p:cNvPr id="4" name="Retângulo 3"/>
          <p:cNvSpPr/>
          <p:nvPr/>
        </p:nvSpPr>
        <p:spPr>
          <a:xfrm>
            <a:off x="395536" y="260648"/>
            <a:ext cx="8280920" cy="830997"/>
          </a:xfrm>
          <a:prstGeom prst="rect">
            <a:avLst/>
          </a:prstGeom>
        </p:spPr>
        <p:txBody>
          <a:bodyPr wrap="square">
            <a:spAutoFit/>
          </a:bodyPr>
          <a:lstStyle/>
          <a:p>
            <a:r>
              <a:rPr lang="pt-BR" sz="2200" b="1" dirty="0"/>
              <a:t> </a:t>
            </a:r>
            <a:r>
              <a:rPr lang="pt-BR" sz="2400" b="1" dirty="0" err="1">
                <a:solidFill>
                  <a:srgbClr val="FF0000"/>
                </a:solidFill>
              </a:rPr>
              <a:t>B</a:t>
            </a:r>
            <a:r>
              <a:rPr lang="pt-BR" sz="2400" b="1" dirty="0">
                <a:solidFill>
                  <a:srgbClr val="FF0000"/>
                </a:solidFill>
              </a:rPr>
              <a:t>)  A solidão dos que não são amados ou: </a:t>
            </a:r>
            <a:r>
              <a:rPr lang="pt-BR" sz="2400" b="1" i="1" dirty="0">
                <a:solidFill>
                  <a:srgbClr val="FF0000"/>
                </a:solidFill>
              </a:rPr>
              <a:t>há eunucos que foram feitos pelos homens... </a:t>
            </a:r>
            <a:endParaRPr lang="pt-BR" sz="2400" dirty="0">
              <a:solidFill>
                <a:srgbClr val="FF0000"/>
              </a:solidFill>
            </a:endParaRPr>
          </a:p>
        </p:txBody>
      </p:sp>
      <p:sp>
        <p:nvSpPr>
          <p:cNvPr id="5" name="Retângulo 4"/>
          <p:cNvSpPr/>
          <p:nvPr/>
        </p:nvSpPr>
        <p:spPr>
          <a:xfrm>
            <a:off x="179512" y="1340768"/>
            <a:ext cx="4320480" cy="532453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pt-BR" sz="2000" dirty="0"/>
              <a:t>É a </a:t>
            </a:r>
            <a:r>
              <a:rPr lang="pt-BR" sz="2000" b="1" dirty="0">
                <a:solidFill>
                  <a:schemeClr val="tx1"/>
                </a:solidFill>
              </a:rPr>
              <a:t>solidão dos deserdados</a:t>
            </a:r>
            <a:r>
              <a:rPr lang="pt-BR" sz="2000" dirty="0">
                <a:solidFill>
                  <a:schemeClr val="tx1"/>
                </a:solidFill>
              </a:rPr>
              <a:t>, </a:t>
            </a:r>
            <a:r>
              <a:rPr lang="pt-BR" sz="2000" dirty="0"/>
              <a:t>dos que, aos olhos de tantos, pouco ou nada valem. </a:t>
            </a:r>
          </a:p>
          <a:p>
            <a:pPr algn="just"/>
            <a:r>
              <a:rPr lang="pt-BR" sz="2000" dirty="0"/>
              <a:t>Eles bem gostariam de se relacionar, mas </a:t>
            </a:r>
            <a:r>
              <a:rPr lang="pt-BR" sz="2000" b="1" dirty="0">
                <a:solidFill>
                  <a:schemeClr val="tx1"/>
                </a:solidFill>
              </a:rPr>
              <a:t>ninguém lhes digna proximidade. </a:t>
            </a:r>
          </a:p>
          <a:p>
            <a:pPr algn="just"/>
            <a:r>
              <a:rPr lang="pt-BR" sz="2000" dirty="0"/>
              <a:t>Muitos deles, já na largada de sua vida, se comparados a outros, parecem dotados com tão pouco. </a:t>
            </a:r>
            <a:r>
              <a:rPr lang="pt-BR" sz="2000" b="1" dirty="0">
                <a:solidFill>
                  <a:schemeClr val="tx1"/>
                </a:solidFill>
              </a:rPr>
              <a:t>Um talento ou menos, foi o que as circunstâncias lhes teriam conferido. </a:t>
            </a:r>
          </a:p>
          <a:p>
            <a:pPr algn="just"/>
            <a:r>
              <a:rPr lang="pt-BR" sz="2000" b="1" dirty="0">
                <a:solidFill>
                  <a:schemeClr val="tx1"/>
                </a:solidFill>
              </a:rPr>
              <a:t>O que têm e são é demasiadamente pouco para merecer a atenção dos que, por sua afeição, requerem algum retorno.</a:t>
            </a:r>
            <a:r>
              <a:rPr lang="pt-BR" sz="2000" b="1" dirty="0">
                <a:solidFill>
                  <a:srgbClr val="C00000"/>
                </a:solidFill>
              </a:rPr>
              <a:t> </a:t>
            </a:r>
            <a:r>
              <a:rPr lang="pt-BR" sz="2000" dirty="0"/>
              <a:t>Ou os muitos que </a:t>
            </a:r>
            <a:r>
              <a:rPr lang="pt-BR" sz="2000" b="1" dirty="0">
                <a:solidFill>
                  <a:schemeClr val="tx1"/>
                </a:solidFill>
              </a:rPr>
              <a:t>nunca conseguem expressar o que, no íntimo, são</a:t>
            </a:r>
            <a:r>
              <a:rPr lang="pt-BR" sz="2000" b="1" dirty="0">
                <a:solidFill>
                  <a:srgbClr val="C00000"/>
                </a:solidFill>
              </a:rPr>
              <a:t> </a:t>
            </a:r>
            <a:r>
              <a:rPr lang="pt-BR" sz="2000" dirty="0"/>
              <a:t>e por isso passam pela vida desconhecidos por todos.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0" y="3645024"/>
            <a:ext cx="5508104" cy="2160240"/>
          </a:xfrm>
        </p:spPr>
        <p:txBody>
          <a:bodyPr>
            <a:noAutofit/>
          </a:bodyPr>
          <a:lstStyle/>
          <a:p>
            <a:pPr algn="just">
              <a:spcBef>
                <a:spcPts val="600"/>
              </a:spcBef>
              <a:spcAft>
                <a:spcPts val="600"/>
              </a:spcAft>
              <a:buNone/>
            </a:pPr>
            <a:r>
              <a:rPr lang="pt-BR" sz="1800" b="1" dirty="0"/>
              <a:t>       Somente a pura gratuidade poderia ainda abraçá-los e acolhê-los. Mas tal abnegada generosidade é, entre os homens, cada vez mais rara. </a:t>
            </a:r>
            <a:r>
              <a:rPr lang="pt-BR" sz="1800" dirty="0"/>
              <a:t>Talvez reste a eles um discreto conforto: o que pouco vale face aos homens é grande e dileto aos olhos de Deus e são bem-aventurados os pobres e os que choram... sua indigência e suas lágrimas - esta indefesa forma de protesto do coração humano - serão, um dia, recolhidas pelas mãos daquele que a todos conhece porque a todos ama e transformadas em riquezas e sorrisos.</a:t>
            </a:r>
          </a:p>
        </p:txBody>
      </p:sp>
      <p:sp>
        <p:nvSpPr>
          <p:cNvPr id="5" name="Retângulo 4"/>
          <p:cNvSpPr/>
          <p:nvPr/>
        </p:nvSpPr>
        <p:spPr>
          <a:xfrm>
            <a:off x="5796136" y="3717032"/>
            <a:ext cx="3096344" cy="258532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pt-BR" dirty="0"/>
              <a:t>Estas e outras muitas </a:t>
            </a:r>
            <a:r>
              <a:rPr lang="pt-BR" b="1" dirty="0"/>
              <a:t>experiências de solidão </a:t>
            </a:r>
            <a:r>
              <a:rPr lang="pt-BR" dirty="0"/>
              <a:t>- umas: provocadas pelos homens, outras: manifestações do enigma de iniquidade que, </a:t>
            </a:r>
            <a:r>
              <a:rPr lang="pt-BR" dirty="0" err="1"/>
              <a:t>inerradicavelmente</a:t>
            </a:r>
            <a:r>
              <a:rPr lang="pt-BR" dirty="0"/>
              <a:t>, também compõe a nossa vida - </a:t>
            </a:r>
            <a:r>
              <a:rPr lang="pt-BR" b="1" dirty="0"/>
              <a:t>aviltam o homem, fazem-no sofrer, roubam-lhe algo essencial</a:t>
            </a:r>
            <a:r>
              <a:rPr lang="pt-BR" dirty="0"/>
              <a:t>. </a:t>
            </a:r>
          </a:p>
        </p:txBody>
      </p:sp>
      <p:sp>
        <p:nvSpPr>
          <p:cNvPr id="6" name="Retângulo 5"/>
          <p:cNvSpPr/>
          <p:nvPr/>
        </p:nvSpPr>
        <p:spPr>
          <a:xfrm>
            <a:off x="395536" y="188640"/>
            <a:ext cx="4104456" cy="1200329"/>
          </a:xfrm>
          <a:prstGeom prst="rect">
            <a:avLst/>
          </a:prstGeom>
          <a:noFill/>
        </p:spPr>
        <p:txBody>
          <a:bodyPr wrap="square">
            <a:spAutoFit/>
          </a:bodyPr>
          <a:lstStyle/>
          <a:p>
            <a:pPr algn="just"/>
            <a:r>
              <a:rPr lang="pt-BR" b="1" dirty="0">
                <a:solidFill>
                  <a:srgbClr val="C00000"/>
                </a:solidFill>
              </a:rPr>
              <a:t>VIDA PRESBITERAL</a:t>
            </a:r>
            <a:r>
              <a:rPr lang="pt-BR" dirty="0"/>
              <a:t>, um número significativo de pessoas escolhe esse </a:t>
            </a:r>
            <a:r>
              <a:rPr lang="pt-BR" b="1" dirty="0"/>
              <a:t>caminho de completo estado de desamparo</a:t>
            </a:r>
            <a:r>
              <a:rPr lang="pt-BR" dirty="0"/>
              <a:t>. </a:t>
            </a:r>
          </a:p>
        </p:txBody>
      </p:sp>
      <p:sp>
        <p:nvSpPr>
          <p:cNvPr id="9" name="Retângulo 8"/>
          <p:cNvSpPr/>
          <p:nvPr/>
        </p:nvSpPr>
        <p:spPr>
          <a:xfrm>
            <a:off x="4788024" y="188640"/>
            <a:ext cx="4139952" cy="2723823"/>
          </a:xfrm>
          <a:prstGeom prst="rect">
            <a:avLst/>
          </a:prstGeom>
        </p:spPr>
        <p:txBody>
          <a:bodyPr wrap="square">
            <a:spAutoFit/>
          </a:bodyPr>
          <a:lstStyle/>
          <a:p>
            <a:pPr algn="just"/>
            <a:r>
              <a:rPr lang="pt-BR" sz="1900" dirty="0"/>
              <a:t>São as personalidades que </a:t>
            </a:r>
            <a:r>
              <a:rPr lang="pt-BR" sz="1900" b="1" dirty="0"/>
              <a:t>demandam excessivamente afeto e proteção </a:t>
            </a:r>
            <a:r>
              <a:rPr lang="pt-BR" sz="1900" dirty="0"/>
              <a:t>através de sintomas físicos ou apego exagerado a objetos e pessoas. </a:t>
            </a:r>
          </a:p>
          <a:p>
            <a:pPr algn="just"/>
            <a:r>
              <a:rPr lang="pt-BR" sz="1900" b="1" dirty="0"/>
              <a:t>Figuras depressivas </a:t>
            </a:r>
            <a:r>
              <a:rPr lang="pt-BR" sz="1900" dirty="0"/>
              <a:t>à espera de proteção ou, </a:t>
            </a:r>
            <a:r>
              <a:rPr lang="pt-BR" sz="1900" b="1" dirty="0"/>
              <a:t>figuras obsessivas </a:t>
            </a:r>
            <a:r>
              <a:rPr lang="pt-BR" sz="1900" dirty="0"/>
              <a:t>fixadas em cargos, prestígios e normas rígidas, alérgicas a emoções afetivas e gratificantes. </a:t>
            </a:r>
          </a:p>
        </p:txBody>
      </p:sp>
      <p:sp>
        <p:nvSpPr>
          <p:cNvPr id="11" name="Retângulo 10"/>
          <p:cNvSpPr/>
          <p:nvPr/>
        </p:nvSpPr>
        <p:spPr>
          <a:xfrm>
            <a:off x="251520" y="1628800"/>
            <a:ext cx="4104456" cy="175432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buNone/>
            </a:pPr>
            <a:r>
              <a:rPr lang="pt-BR" b="1" dirty="0">
                <a:solidFill>
                  <a:srgbClr val="FF0000"/>
                </a:solidFill>
              </a:rPr>
              <a:t>É tremendo: sentir-se, ainda em vida, como numa tumba, sem cores, sem amores, indesejado e supérfluo, ou mendigando, à margem do mundo, migalhas de atenção e resíduos de misericórdia. </a:t>
            </a:r>
          </a:p>
        </p:txBody>
      </p:sp>
      <p:cxnSp>
        <p:nvCxnSpPr>
          <p:cNvPr id="10" name="Conector reto 9"/>
          <p:cNvCxnSpPr/>
          <p:nvPr/>
        </p:nvCxnSpPr>
        <p:spPr>
          <a:xfrm>
            <a:off x="0" y="1412776"/>
            <a:ext cx="4644008" cy="0"/>
          </a:xfrm>
          <a:prstGeom prst="line">
            <a:avLst/>
          </a:prstGeom>
        </p:spPr>
        <p:style>
          <a:lnRef idx="2">
            <a:schemeClr val="dk1"/>
          </a:lnRef>
          <a:fillRef idx="0">
            <a:schemeClr val="dk1"/>
          </a:fillRef>
          <a:effectRef idx="1">
            <a:schemeClr val="dk1"/>
          </a:effectRef>
          <a:fontRef idx="minor">
            <a:schemeClr val="tx1"/>
          </a:fontRef>
        </p:style>
      </p:cxnSp>
      <p:cxnSp>
        <p:nvCxnSpPr>
          <p:cNvPr id="20" name="Conector reto 19"/>
          <p:cNvCxnSpPr/>
          <p:nvPr/>
        </p:nvCxnSpPr>
        <p:spPr>
          <a:xfrm>
            <a:off x="4644008" y="1412776"/>
            <a:ext cx="0" cy="1800200"/>
          </a:xfrm>
          <a:prstGeom prst="line">
            <a:avLst/>
          </a:prstGeom>
        </p:spPr>
        <p:style>
          <a:lnRef idx="2">
            <a:schemeClr val="dk1"/>
          </a:lnRef>
          <a:fillRef idx="0">
            <a:schemeClr val="dk1"/>
          </a:fillRef>
          <a:effectRef idx="1">
            <a:schemeClr val="dk1"/>
          </a:effectRef>
          <a:fontRef idx="minor">
            <a:schemeClr val="tx1"/>
          </a:fontRef>
        </p:style>
      </p:cxnSp>
      <p:cxnSp>
        <p:nvCxnSpPr>
          <p:cNvPr id="21" name="Conector reto 20"/>
          <p:cNvCxnSpPr/>
          <p:nvPr/>
        </p:nvCxnSpPr>
        <p:spPr>
          <a:xfrm>
            <a:off x="4644008" y="3212976"/>
            <a:ext cx="4499992"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tângulo 7"/>
          <p:cNvSpPr/>
          <p:nvPr/>
        </p:nvSpPr>
        <p:spPr>
          <a:xfrm>
            <a:off x="395536" y="1340768"/>
            <a:ext cx="8496944" cy="4968552"/>
          </a:xfrm>
          <a:prstGeom prst="rect">
            <a:avLst/>
          </a:prstGeom>
          <a:gradFill>
            <a:gsLst>
              <a:gs pos="0">
                <a:srgbClr val="8488C4"/>
              </a:gs>
              <a:gs pos="53000">
                <a:srgbClr val="D4DEFF"/>
              </a:gs>
              <a:gs pos="83000">
                <a:srgbClr val="D4DEFF"/>
              </a:gs>
              <a:gs pos="100000">
                <a:srgbClr val="96AB94"/>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Espaço Reservado para Conteúdo 2"/>
          <p:cNvSpPr>
            <a:spLocks noGrp="1"/>
          </p:cNvSpPr>
          <p:nvPr>
            <p:ph idx="1"/>
          </p:nvPr>
        </p:nvSpPr>
        <p:spPr>
          <a:xfrm>
            <a:off x="4283968" y="1484784"/>
            <a:ext cx="4392488" cy="4857403"/>
          </a:xfrm>
        </p:spPr>
        <p:txBody>
          <a:bodyPr>
            <a:normAutofit fontScale="55000" lnSpcReduction="20000"/>
          </a:bodyPr>
          <a:lstStyle/>
          <a:p>
            <a:pPr algn="just">
              <a:buNone/>
            </a:pPr>
            <a:r>
              <a:rPr lang="pt-BR" dirty="0"/>
              <a:t>      </a:t>
            </a:r>
            <a:r>
              <a:rPr lang="pt-BR" sz="3600" b="1" dirty="0">
                <a:solidFill>
                  <a:schemeClr val="bg2"/>
                </a:solidFill>
              </a:rPr>
              <a:t>Há aí pessoas, cuja proximidade encanta-nos a alma e enriquece a nossa vida</a:t>
            </a:r>
            <a:r>
              <a:rPr lang="pt-BR" sz="3600" dirty="0"/>
              <a:t>. </a:t>
            </a:r>
            <a:r>
              <a:rPr lang="pt-BR" dirty="0"/>
              <a:t>E, no entanto, por mais que nos sintamos bem no mundo e entre os homens, </a:t>
            </a:r>
            <a:r>
              <a:rPr lang="pt-BR" b="1" dirty="0"/>
              <a:t> restará em nós uma inaudita saudade, um desejo </a:t>
            </a:r>
            <a:r>
              <a:rPr lang="pt-BR" sz="3600" b="1" dirty="0"/>
              <a:t>inexprimível</a:t>
            </a:r>
            <a:r>
              <a:rPr lang="pt-BR" b="1" dirty="0"/>
              <a:t>, uma interminável busca de um misterioso desconhecido. </a:t>
            </a:r>
          </a:p>
          <a:p>
            <a:pPr algn="just">
              <a:buNone/>
            </a:pPr>
            <a:endParaRPr lang="pt-BR" dirty="0">
              <a:solidFill>
                <a:srgbClr val="663300"/>
              </a:solidFill>
            </a:endParaRPr>
          </a:p>
          <a:p>
            <a:pPr algn="just">
              <a:buFont typeface="Wingdings" pitchFamily="2" charset="2"/>
              <a:buChar char="ü"/>
            </a:pPr>
            <a:r>
              <a:rPr lang="pt-BR" b="1" dirty="0">
                <a:solidFill>
                  <a:srgbClr val="C00000"/>
                </a:solidFill>
              </a:rPr>
              <a:t>O mundo, então, já não nos basta, não porque nos recusasse algo. </a:t>
            </a:r>
          </a:p>
          <a:p>
            <a:pPr algn="just">
              <a:buNone/>
            </a:pPr>
            <a:r>
              <a:rPr lang="pt-BR" b="1" dirty="0">
                <a:solidFill>
                  <a:srgbClr val="C00000"/>
                </a:solidFill>
              </a:rPr>
              <a:t>       </a:t>
            </a:r>
          </a:p>
          <a:p>
            <a:pPr algn="just">
              <a:buFont typeface="Wingdings" pitchFamily="2" charset="2"/>
              <a:buChar char="ü"/>
            </a:pPr>
            <a:r>
              <a:rPr lang="pt-BR" b="1" dirty="0">
                <a:solidFill>
                  <a:srgbClr val="C00000"/>
                </a:solidFill>
              </a:rPr>
              <a:t> As pessoas já não nos </a:t>
            </a:r>
            <a:r>
              <a:rPr lang="pt-BR" b="1" dirty="0" err="1">
                <a:solidFill>
                  <a:srgbClr val="C00000"/>
                </a:solidFill>
              </a:rPr>
              <a:t>plenificam</a:t>
            </a:r>
            <a:r>
              <a:rPr lang="pt-BR" b="1" dirty="0">
                <a:solidFill>
                  <a:srgbClr val="C00000"/>
                </a:solidFill>
              </a:rPr>
              <a:t>, não porque se negassem a nós ou nós a elas.</a:t>
            </a:r>
          </a:p>
          <a:p>
            <a:pPr algn="just">
              <a:buFont typeface="Wingdings" pitchFamily="2" charset="2"/>
              <a:buChar char="ü"/>
            </a:pPr>
            <a:endParaRPr lang="pt-BR" dirty="0">
              <a:solidFill>
                <a:srgbClr val="C00000"/>
              </a:solidFill>
            </a:endParaRPr>
          </a:p>
          <a:p>
            <a:pPr algn="just">
              <a:buFont typeface="Wingdings" pitchFamily="2" charset="2"/>
              <a:buChar char="ü"/>
            </a:pPr>
            <a:r>
              <a:rPr lang="pt-BR" dirty="0">
                <a:solidFill>
                  <a:srgbClr val="C00000"/>
                </a:solidFill>
              </a:rPr>
              <a:t> </a:t>
            </a:r>
            <a:r>
              <a:rPr lang="pt-BR" b="1" dirty="0">
                <a:solidFill>
                  <a:srgbClr val="C00000"/>
                </a:solidFill>
              </a:rPr>
              <a:t>Em nosso ser já não nos sentimos em   casa, não porque estivéssemos enojados de nossos limites. </a:t>
            </a:r>
          </a:p>
          <a:p>
            <a:endParaRPr lang="pt-BR" dirty="0"/>
          </a:p>
        </p:txBody>
      </p:sp>
      <p:sp>
        <p:nvSpPr>
          <p:cNvPr id="4" name="Retângulo 3"/>
          <p:cNvSpPr/>
          <p:nvPr/>
        </p:nvSpPr>
        <p:spPr>
          <a:xfrm>
            <a:off x="539552" y="260648"/>
            <a:ext cx="8280920" cy="830997"/>
          </a:xfrm>
          <a:prstGeom prst="rect">
            <a:avLst/>
          </a:prstGeom>
        </p:spPr>
        <p:txBody>
          <a:bodyPr wrap="square">
            <a:spAutoFit/>
          </a:bodyPr>
          <a:lstStyle/>
          <a:p>
            <a:r>
              <a:rPr lang="pt-BR" sz="2200" b="1" dirty="0">
                <a:solidFill>
                  <a:srgbClr val="C00000"/>
                </a:solidFill>
              </a:rPr>
              <a:t> </a:t>
            </a:r>
            <a:r>
              <a:rPr lang="pt-BR" sz="2400" b="1" dirty="0">
                <a:solidFill>
                  <a:srgbClr val="C00000"/>
                </a:solidFill>
              </a:rPr>
              <a:t>C) A solidão dos que amam ou: </a:t>
            </a:r>
            <a:r>
              <a:rPr lang="pt-BR" sz="2400" b="1" i="1" dirty="0">
                <a:solidFill>
                  <a:srgbClr val="C00000"/>
                </a:solidFill>
              </a:rPr>
              <a:t>há os que se tornaram eunucos por causa do Reino dos Céus... </a:t>
            </a:r>
            <a:endParaRPr lang="pt-BR" sz="2400" dirty="0">
              <a:solidFill>
                <a:srgbClr val="C00000"/>
              </a:solidFill>
            </a:endParaRPr>
          </a:p>
        </p:txBody>
      </p:sp>
      <p:sp>
        <p:nvSpPr>
          <p:cNvPr id="5" name="Retângulo 4"/>
          <p:cNvSpPr/>
          <p:nvPr/>
        </p:nvSpPr>
        <p:spPr>
          <a:xfrm>
            <a:off x="611560" y="1700808"/>
            <a:ext cx="3240360" cy="1938992"/>
          </a:xfrm>
          <a:prstGeom prst="rect">
            <a:avLst/>
          </a:prstGeom>
        </p:spPr>
        <p:txBody>
          <a:bodyPr wrap="square">
            <a:spAutoFit/>
          </a:bodyPr>
          <a:lstStyle/>
          <a:p>
            <a:pPr algn="just"/>
            <a:r>
              <a:rPr lang="pt-BR" sz="2000" dirty="0"/>
              <a:t>Há, porém, um </a:t>
            </a:r>
            <a:r>
              <a:rPr lang="pt-BR" sz="2000" b="1" dirty="0">
                <a:solidFill>
                  <a:srgbClr val="C00000"/>
                </a:solidFill>
              </a:rPr>
              <a:t>silêncio que não é apenas intervalo de palavras ou mutismo,</a:t>
            </a:r>
            <a:r>
              <a:rPr lang="pt-BR" sz="2000" dirty="0"/>
              <a:t> </a:t>
            </a:r>
            <a:r>
              <a:rPr lang="pt-BR" sz="2000" b="1" dirty="0"/>
              <a:t>mas reverência diante do inominável .</a:t>
            </a:r>
            <a:endParaRPr lang="pt-BR" sz="2000" dirty="0"/>
          </a:p>
          <a:p>
            <a:pPr algn="just"/>
            <a:endParaRPr lang="pt-BR" sz="2000" dirty="0"/>
          </a:p>
        </p:txBody>
      </p:sp>
      <p:sp>
        <p:nvSpPr>
          <p:cNvPr id="6" name="Retângulo 5"/>
          <p:cNvSpPr/>
          <p:nvPr/>
        </p:nvSpPr>
        <p:spPr>
          <a:xfrm>
            <a:off x="611560" y="3933056"/>
            <a:ext cx="3240360" cy="1938992"/>
          </a:xfrm>
          <a:prstGeom prst="rect">
            <a:avLst/>
          </a:prstGeom>
        </p:spPr>
        <p:txBody>
          <a:bodyPr wrap="square">
            <a:spAutoFit/>
          </a:bodyPr>
          <a:lstStyle/>
          <a:p>
            <a:pPr algn="just"/>
            <a:r>
              <a:rPr lang="pt-BR" sz="2000" dirty="0"/>
              <a:t>Há uma </a:t>
            </a:r>
            <a:r>
              <a:rPr lang="pt-BR" sz="2000" b="1" dirty="0">
                <a:solidFill>
                  <a:srgbClr val="C00000"/>
                </a:solidFill>
              </a:rPr>
              <a:t>solidão que não é amarga privação do convívio humano nem isolamento arrogante</a:t>
            </a:r>
            <a:r>
              <a:rPr lang="pt-BR" sz="2000" dirty="0"/>
              <a:t>, </a:t>
            </a:r>
            <a:r>
              <a:rPr lang="pt-BR" sz="2000" b="1" dirty="0"/>
              <a:t>mas um recolhimento ao mistério do instante e de todas as coisas. </a:t>
            </a:r>
          </a:p>
        </p:txBody>
      </p:sp>
      <p:cxnSp>
        <p:nvCxnSpPr>
          <p:cNvPr id="10" name="Conector reto 9"/>
          <p:cNvCxnSpPr/>
          <p:nvPr/>
        </p:nvCxnSpPr>
        <p:spPr>
          <a:xfrm>
            <a:off x="4067944" y="1556792"/>
            <a:ext cx="0" cy="4392488"/>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339752" y="3212976"/>
            <a:ext cx="3168352" cy="3139321"/>
          </a:xfrm>
          <a:prstGeom prst="rect">
            <a:avLst/>
          </a:prstGeom>
        </p:spPr>
        <p:txBody>
          <a:bodyPr wrap="square">
            <a:spAutoFit/>
          </a:bodyPr>
          <a:lstStyle/>
          <a:p>
            <a:endParaRPr lang="pt-BR" dirty="0"/>
          </a:p>
          <a:p>
            <a:pPr algn="just"/>
            <a:r>
              <a:rPr lang="pt-BR" sz="2000" b="1" dirty="0">
                <a:solidFill>
                  <a:srgbClr val="C00000"/>
                </a:solidFill>
              </a:rPr>
              <a:t>já não é mais a palavra que expressa o que se sabe, </a:t>
            </a:r>
            <a:r>
              <a:rPr lang="pt-BR" sz="2000" b="1" dirty="0"/>
              <a:t>mas o ouvir que acolhe o desconhecido; </a:t>
            </a:r>
          </a:p>
          <a:p>
            <a:endParaRPr lang="pt-BR" sz="2000" dirty="0"/>
          </a:p>
          <a:p>
            <a:pPr algn="just"/>
            <a:r>
              <a:rPr lang="pt-BR" sz="2000" b="1" dirty="0">
                <a:solidFill>
                  <a:srgbClr val="C00000"/>
                </a:solidFill>
              </a:rPr>
              <a:t>não mais a comunicação do que somos e temos, </a:t>
            </a:r>
            <a:r>
              <a:rPr lang="pt-BR" sz="2000" b="1" dirty="0"/>
              <a:t>mas o recolhimento do que nos é dado e inspirado. </a:t>
            </a:r>
          </a:p>
        </p:txBody>
      </p:sp>
      <p:sp>
        <p:nvSpPr>
          <p:cNvPr id="3" name="Retângulo 2"/>
          <p:cNvSpPr/>
          <p:nvPr/>
        </p:nvSpPr>
        <p:spPr>
          <a:xfrm>
            <a:off x="1043608" y="1988840"/>
            <a:ext cx="6696744" cy="1015663"/>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r>
              <a:rPr lang="pt-BR" sz="2000" b="1" dirty="0"/>
              <a:t>No recolhimento desta solidão essencial, é a alma que fala?</a:t>
            </a:r>
          </a:p>
          <a:p>
            <a:r>
              <a:rPr lang="pt-BR" sz="2000" b="1" dirty="0"/>
              <a:t>                      Fala o mundo.  </a:t>
            </a:r>
          </a:p>
          <a:p>
            <a:r>
              <a:rPr lang="pt-BR" sz="2000" b="1" dirty="0"/>
              <a:t>                          Mas,  fala essencialmente Deus </a:t>
            </a:r>
          </a:p>
        </p:txBody>
      </p:sp>
      <p:sp>
        <p:nvSpPr>
          <p:cNvPr id="5" name="Retângulo 4"/>
          <p:cNvSpPr/>
          <p:nvPr/>
        </p:nvSpPr>
        <p:spPr>
          <a:xfrm>
            <a:off x="5796136" y="3573016"/>
            <a:ext cx="2718048" cy="2554545"/>
          </a:xfrm>
          <a:prstGeom prst="rect">
            <a:avLst/>
          </a:prstGeom>
        </p:spPr>
        <p:txBody>
          <a:bodyPr wrap="square">
            <a:spAutoFit/>
          </a:bodyPr>
          <a:lstStyle/>
          <a:p>
            <a:pPr algn="just"/>
            <a:r>
              <a:rPr lang="pt-BR" sz="2000" dirty="0"/>
              <a:t>Tais instantes nada têm a ver com a desventura do abandono e as amarguras do isolamento. </a:t>
            </a:r>
            <a:r>
              <a:rPr lang="pt-BR" sz="2000" b="1" dirty="0"/>
              <a:t>Eles são, antes, prenhes de sentido e de incomum fecundidade. </a:t>
            </a:r>
          </a:p>
        </p:txBody>
      </p:sp>
      <p:sp>
        <p:nvSpPr>
          <p:cNvPr id="6" name="Retângulo 5"/>
          <p:cNvSpPr/>
          <p:nvPr/>
        </p:nvSpPr>
        <p:spPr>
          <a:xfrm>
            <a:off x="323528" y="476672"/>
            <a:ext cx="8496944" cy="1015663"/>
          </a:xfrm>
          <a:prstGeom prst="rect">
            <a:avLst/>
          </a:prstGeom>
        </p:spPr>
        <p:txBody>
          <a:bodyPr wrap="square">
            <a:spAutoFit/>
          </a:bodyPr>
          <a:lstStyle/>
          <a:p>
            <a:pPr algn="just"/>
            <a:r>
              <a:rPr lang="pt-BR" sz="2000" dirty="0"/>
              <a:t>Esta é a solidão essencial: </a:t>
            </a:r>
            <a:r>
              <a:rPr lang="pt-BR" sz="2000" b="1" dirty="0">
                <a:solidFill>
                  <a:srgbClr val="C00000"/>
                </a:solidFill>
              </a:rPr>
              <a:t>o encontro intransferível com aquilo que já não é apenas do mundo, nem as pessoas nem nós mesmos. Nós e o silente mistério de nossa vida: </a:t>
            </a:r>
            <a:r>
              <a:rPr lang="pt-BR" sz="2000" b="1" dirty="0">
                <a:solidFill>
                  <a:schemeClr val="accent1"/>
                </a:solidFill>
              </a:rPr>
              <a:t>experiência de Deus.</a:t>
            </a:r>
          </a:p>
        </p:txBody>
      </p:sp>
      <p:sp>
        <p:nvSpPr>
          <p:cNvPr id="7" name="Retângulo 6"/>
          <p:cNvSpPr/>
          <p:nvPr/>
        </p:nvSpPr>
        <p:spPr>
          <a:xfrm>
            <a:off x="251520" y="4293096"/>
            <a:ext cx="1728192" cy="1200329"/>
          </a:xfrm>
          <a:prstGeom prst="rect">
            <a:avLst/>
          </a:prstGeom>
        </p:spPr>
        <p:txBody>
          <a:bodyPr wrap="square">
            <a:spAutoFit/>
          </a:bodyPr>
          <a:lstStyle/>
          <a:p>
            <a:pPr algn="ctr"/>
            <a:r>
              <a:rPr lang="pt-BR" dirty="0"/>
              <a:t>Aqui, no interior deste recolhimento, o que importa :</a:t>
            </a:r>
          </a:p>
        </p:txBody>
      </p:sp>
      <p:sp>
        <p:nvSpPr>
          <p:cNvPr id="14" name="Chave esquerda 13"/>
          <p:cNvSpPr/>
          <p:nvPr/>
        </p:nvSpPr>
        <p:spPr>
          <a:xfrm>
            <a:off x="1979712" y="3429000"/>
            <a:ext cx="504056" cy="295232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5" name="Chave esquerda 14"/>
          <p:cNvSpPr/>
          <p:nvPr/>
        </p:nvSpPr>
        <p:spPr>
          <a:xfrm rot="10800000">
            <a:off x="8532440" y="3573016"/>
            <a:ext cx="432048" cy="2736304"/>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2924944"/>
            <a:ext cx="8352928" cy="3456383"/>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algn="just">
              <a:buNone/>
            </a:pPr>
            <a:r>
              <a:rPr lang="pt-BR" b="1" dirty="0"/>
              <a:t>      </a:t>
            </a:r>
            <a:r>
              <a:rPr lang="pt-BR" sz="3600" b="1" dirty="0"/>
              <a:t>Quem sou eu, quem é o outro, o que é o mundo? Pois esta é uma das elementares leis do espírito: jamais encontrará o outro quem nunca encontrou a si mesmo.</a:t>
            </a:r>
            <a:r>
              <a:rPr lang="pt-BR" sz="3600" dirty="0"/>
              <a:t> </a:t>
            </a:r>
          </a:p>
          <a:p>
            <a:pPr algn="just">
              <a:buNone/>
            </a:pPr>
            <a:r>
              <a:rPr lang="pt-BR" sz="3600" b="1" dirty="0">
                <a:solidFill>
                  <a:srgbClr val="FF0000"/>
                </a:solidFill>
              </a:rPr>
              <a:t>      O que levar aos outros, quando nada temos? </a:t>
            </a:r>
          </a:p>
          <a:p>
            <a:pPr algn="just">
              <a:buNone/>
            </a:pPr>
            <a:r>
              <a:rPr lang="pt-BR" sz="3600" b="1" dirty="0"/>
              <a:t>      E o que ser para os outros, quando nada somos, ou nem sabemos distinguir quem é o outro e o que é apenas a projeção de nossa desfocada perspectiva ou de nossos desacertos interiores? </a:t>
            </a:r>
          </a:p>
          <a:p>
            <a:pPr algn="just">
              <a:buNone/>
            </a:pPr>
            <a:r>
              <a:rPr lang="pt-BR" sz="3600" b="1" dirty="0">
                <a:solidFill>
                  <a:srgbClr val="FF0000"/>
                </a:solidFill>
              </a:rPr>
              <a:t>      Ou como compreender e amar os outros, em suas misérias e grandezas, quem nunca ousou descer pelos labirintos obscuros de sua própria alma, lá onde habitam certamente anjos, mas inegavelmente também feras e demônios? </a:t>
            </a:r>
            <a:endParaRPr lang="pt-BR" sz="3600" dirty="0">
              <a:solidFill>
                <a:srgbClr val="FF0000"/>
              </a:solidFill>
            </a:endParaRPr>
          </a:p>
          <a:p>
            <a:endParaRPr lang="pt-BR" sz="3600" dirty="0"/>
          </a:p>
        </p:txBody>
      </p:sp>
      <p:sp>
        <p:nvSpPr>
          <p:cNvPr id="4" name="Retângulo 3"/>
          <p:cNvSpPr/>
          <p:nvPr/>
        </p:nvSpPr>
        <p:spPr>
          <a:xfrm>
            <a:off x="539552" y="548680"/>
            <a:ext cx="8136904" cy="1938992"/>
          </a:xfrm>
          <a:prstGeom prst="rect">
            <a:avLst/>
          </a:prstGeom>
        </p:spPr>
        <p:txBody>
          <a:bodyPr wrap="square">
            <a:spAutoFit/>
          </a:bodyPr>
          <a:lstStyle/>
          <a:p>
            <a:pPr algn="just">
              <a:buNone/>
            </a:pPr>
            <a:r>
              <a:rPr lang="pt-BR" sz="2000" dirty="0"/>
              <a:t>Quase todos, os grandes luminares de nossa história foram homens de uma misteriosa solidão. O próprio Jesus Cristo, narram-nos os evangelhos, antes de dirigir-se aos homens, teria se recolhido num </a:t>
            </a:r>
            <a:r>
              <a:rPr lang="pt-BR" sz="2000" dirty="0">
                <a:solidFill>
                  <a:schemeClr val="accent2"/>
                </a:solidFill>
              </a:rPr>
              <a:t>DESERTO</a:t>
            </a:r>
            <a:r>
              <a:rPr lang="pt-BR" sz="2000" dirty="0"/>
              <a:t>, esta zona do silêncio e do recolhimento, longe de todos os possíveis distúrbios, para, bem junto de si, colocar-se na busca das mais banais e mais evitadas de todas as perguntas: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619672" y="188640"/>
            <a:ext cx="5472608" cy="461665"/>
          </a:xfrm>
          <a:prstGeom prst="rect">
            <a:avLst/>
          </a:prstGeom>
        </p:spPr>
        <p:txBody>
          <a:bodyPr wrap="square">
            <a:spAutoFit/>
          </a:bodyPr>
          <a:lstStyle/>
          <a:p>
            <a:r>
              <a:rPr lang="pt-BR" sz="2400" b="1" dirty="0" err="1">
                <a:solidFill>
                  <a:srgbClr val="C00000"/>
                </a:solidFill>
              </a:rPr>
              <a:t>D</a:t>
            </a:r>
            <a:r>
              <a:rPr lang="pt-BR" sz="2400" b="1" dirty="0">
                <a:solidFill>
                  <a:srgbClr val="C00000"/>
                </a:solidFill>
              </a:rPr>
              <a:t>) A solidão e o Celibato</a:t>
            </a:r>
            <a:endParaRPr lang="pt-BR" sz="2400" dirty="0">
              <a:solidFill>
                <a:srgbClr val="C00000"/>
              </a:solidFill>
            </a:endParaRPr>
          </a:p>
        </p:txBody>
      </p:sp>
      <p:sp>
        <p:nvSpPr>
          <p:cNvPr id="6" name="Retângulo 5"/>
          <p:cNvSpPr/>
          <p:nvPr/>
        </p:nvSpPr>
        <p:spPr>
          <a:xfrm>
            <a:off x="1547664" y="1556792"/>
            <a:ext cx="6696744" cy="1015663"/>
          </a:xfrm>
          <a:prstGeom prst="rect">
            <a:avLst/>
          </a:prstGeom>
        </p:spPr>
        <p:txBody>
          <a:bodyPr wrap="square">
            <a:spAutoFit/>
          </a:bodyPr>
          <a:lstStyle/>
          <a:p>
            <a:pPr algn="just">
              <a:buFont typeface="Wingdings" pitchFamily="2" charset="2"/>
              <a:buChar char="ü"/>
            </a:pPr>
            <a:r>
              <a:rPr lang="pt-BR" sz="2000" b="1" dirty="0">
                <a:solidFill>
                  <a:srgbClr val="FF0000"/>
                </a:solidFill>
              </a:rPr>
              <a:t>da largueza e não da estreiteza do coração, </a:t>
            </a:r>
          </a:p>
          <a:p>
            <a:pPr algn="just">
              <a:buFont typeface="Wingdings" pitchFamily="2" charset="2"/>
              <a:buChar char="ü"/>
            </a:pPr>
            <a:r>
              <a:rPr lang="pt-BR" sz="2000" b="1" dirty="0">
                <a:solidFill>
                  <a:srgbClr val="FF0000"/>
                </a:solidFill>
              </a:rPr>
              <a:t> da prodigalidade e não da renúncia, </a:t>
            </a:r>
          </a:p>
          <a:p>
            <a:pPr algn="just">
              <a:buFont typeface="Wingdings" pitchFamily="2" charset="2"/>
              <a:buChar char="ü"/>
            </a:pPr>
            <a:r>
              <a:rPr lang="pt-BR" sz="2000" b="1" dirty="0">
                <a:solidFill>
                  <a:srgbClr val="FF0000"/>
                </a:solidFill>
              </a:rPr>
              <a:t> da liberdade e não de imperativos intransigentes. </a:t>
            </a:r>
          </a:p>
        </p:txBody>
      </p:sp>
      <p:sp>
        <p:nvSpPr>
          <p:cNvPr id="7" name="Retângulo 6"/>
          <p:cNvSpPr/>
          <p:nvPr/>
        </p:nvSpPr>
        <p:spPr>
          <a:xfrm>
            <a:off x="395536" y="5373216"/>
            <a:ext cx="8496944" cy="132343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just"/>
            <a:endParaRPr lang="pt-BR" sz="2000" dirty="0"/>
          </a:p>
          <a:p>
            <a:pPr algn="just"/>
            <a:r>
              <a:rPr lang="pt-BR" sz="2000" b="1" dirty="0"/>
              <a:t>O Celibato pode ser uma possibilidade humana de vida, cheia de belíssimas chances e severos riscos, exatamente assim como o matrimônio. Mas a lei do celibato é iníqua e, consequentemente, em sua argumentação, insustentável.</a:t>
            </a:r>
          </a:p>
        </p:txBody>
      </p:sp>
      <p:sp>
        <p:nvSpPr>
          <p:cNvPr id="9" name="Retângulo 8"/>
          <p:cNvSpPr/>
          <p:nvPr/>
        </p:nvSpPr>
        <p:spPr>
          <a:xfrm>
            <a:off x="899592" y="3284984"/>
            <a:ext cx="7848872" cy="1631216"/>
          </a:xfrm>
          <a:prstGeom prst="rect">
            <a:avLst/>
          </a:prstGeom>
        </p:spPr>
        <p:txBody>
          <a:bodyPr wrap="square">
            <a:spAutoFit/>
          </a:bodyPr>
          <a:lstStyle/>
          <a:p>
            <a:pPr algn="just"/>
            <a:r>
              <a:rPr lang="pt-BR" sz="2000" dirty="0"/>
              <a:t>Em pouquíssimos casos, </a:t>
            </a:r>
            <a:r>
              <a:rPr lang="pt-BR" sz="2000" b="1" dirty="0">
                <a:solidFill>
                  <a:srgbClr val="FF0000"/>
                </a:solidFill>
              </a:rPr>
              <a:t>uma vivência serena.</a:t>
            </a:r>
            <a:r>
              <a:rPr lang="pt-BR" sz="2000" dirty="0">
                <a:solidFill>
                  <a:srgbClr val="FF0000"/>
                </a:solidFill>
              </a:rPr>
              <a:t> </a:t>
            </a:r>
          </a:p>
          <a:p>
            <a:pPr algn="just"/>
            <a:r>
              <a:rPr lang="pt-BR" sz="2000" dirty="0"/>
              <a:t>Para incontáveis pessoas, apenas um </a:t>
            </a:r>
            <a:r>
              <a:rPr lang="pt-BR" sz="2000" b="1" dirty="0">
                <a:solidFill>
                  <a:srgbClr val="FF0000"/>
                </a:solidFill>
              </a:rPr>
              <a:t>fardo intolerável</a:t>
            </a:r>
            <a:r>
              <a:rPr lang="pt-BR" sz="2000" b="1" dirty="0"/>
              <a:t>, só suportado por força de </a:t>
            </a:r>
            <a:r>
              <a:rPr lang="pt-BR" sz="2000" b="1" dirty="0" err="1"/>
              <a:t>dracônica</a:t>
            </a:r>
            <a:r>
              <a:rPr lang="pt-BR" sz="2000" b="1" dirty="0"/>
              <a:t> </a:t>
            </a:r>
            <a:r>
              <a:rPr lang="pt-BR" sz="2000" b="1" dirty="0" err="1"/>
              <a:t>auto-disciplina</a:t>
            </a:r>
            <a:r>
              <a:rPr lang="pt-BR" sz="2000" b="1" dirty="0"/>
              <a:t> e seus consequentes desastres pessoais ou por duplicidades </a:t>
            </a:r>
            <a:r>
              <a:rPr lang="pt-BR" sz="2000" b="1" dirty="0" err="1"/>
              <a:t>mal-dissimuladas</a:t>
            </a:r>
            <a:r>
              <a:rPr lang="pt-BR" sz="2000" b="1" dirty="0"/>
              <a:t>.</a:t>
            </a:r>
            <a:r>
              <a:rPr lang="pt-BR" sz="2000" dirty="0"/>
              <a:t> </a:t>
            </a:r>
          </a:p>
          <a:p>
            <a:pPr algn="just"/>
            <a:endParaRPr lang="pt-BR" sz="2000" dirty="0"/>
          </a:p>
        </p:txBody>
      </p:sp>
      <p:sp>
        <p:nvSpPr>
          <p:cNvPr id="11" name="Retângulo 10"/>
          <p:cNvSpPr/>
          <p:nvPr/>
        </p:nvSpPr>
        <p:spPr>
          <a:xfrm>
            <a:off x="395536" y="836712"/>
            <a:ext cx="8352928" cy="646331"/>
          </a:xfrm>
          <a:prstGeom prst="rect">
            <a:avLst/>
          </a:prstGeom>
        </p:spPr>
        <p:txBody>
          <a:bodyPr wrap="square">
            <a:spAutoFit/>
          </a:bodyPr>
          <a:lstStyle/>
          <a:p>
            <a:pPr algn="just"/>
            <a:r>
              <a:rPr lang="pt-BR" dirty="0"/>
              <a:t>As questões acerca desta disciplina eclesiástica são inúmeras e de diversas ordens. Por ora basta recordar: </a:t>
            </a:r>
            <a:r>
              <a:rPr lang="pt-BR" b="1" dirty="0"/>
              <a:t>o celibato só será verdadeiro e humano se for consequência :</a:t>
            </a:r>
          </a:p>
        </p:txBody>
      </p:sp>
      <p:sp>
        <p:nvSpPr>
          <p:cNvPr id="12" name="Retângulo 11"/>
          <p:cNvSpPr/>
          <p:nvPr/>
        </p:nvSpPr>
        <p:spPr>
          <a:xfrm>
            <a:off x="395536" y="2636912"/>
            <a:ext cx="8136904" cy="646331"/>
          </a:xfrm>
          <a:prstGeom prst="rect">
            <a:avLst/>
          </a:prstGeom>
        </p:spPr>
        <p:txBody>
          <a:bodyPr wrap="square">
            <a:spAutoFit/>
          </a:bodyPr>
          <a:lstStyle/>
          <a:p>
            <a:pPr algn="just"/>
            <a:r>
              <a:rPr lang="pt-BR" dirty="0"/>
              <a:t>Caso contrário, ele não passará daquilo que, hoje, lamentavelmente, temos que constatar: </a:t>
            </a:r>
          </a:p>
        </p:txBody>
      </p:sp>
      <p:sp>
        <p:nvSpPr>
          <p:cNvPr id="13" name="Retângulo 12"/>
          <p:cNvSpPr/>
          <p:nvPr/>
        </p:nvSpPr>
        <p:spPr>
          <a:xfrm>
            <a:off x="971600" y="4581128"/>
            <a:ext cx="7560840" cy="707886"/>
          </a:xfrm>
          <a:prstGeom prst="rect">
            <a:avLst/>
          </a:prstGeom>
        </p:spPr>
        <p:txBody>
          <a:bodyPr wrap="square">
            <a:spAutoFit/>
          </a:bodyPr>
          <a:lstStyle/>
          <a:p>
            <a:pPr algn="just"/>
            <a:r>
              <a:rPr lang="pt-BR" sz="2000" dirty="0"/>
              <a:t>Em outros casos, apenas </a:t>
            </a:r>
            <a:r>
              <a:rPr lang="pt-BR" sz="2000" b="1" dirty="0">
                <a:solidFill>
                  <a:srgbClr val="FF0000"/>
                </a:solidFill>
              </a:rPr>
              <a:t>uma vantagem </a:t>
            </a:r>
            <a:r>
              <a:rPr lang="pt-BR" sz="2000" b="1" dirty="0"/>
              <a:t>, quando não expressão de soberba, </a:t>
            </a:r>
            <a:r>
              <a:rPr lang="pt-BR" sz="2000" b="1" dirty="0" err="1"/>
              <a:t>auto-suficiência</a:t>
            </a:r>
            <a:r>
              <a:rPr lang="pt-BR" sz="2000" b="1" dirty="0"/>
              <a:t> e enriquecimento ilícito, contrário a ética.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55576" y="260648"/>
            <a:ext cx="7772400" cy="620688"/>
          </a:xfrm>
        </p:spPr>
        <p:txBody>
          <a:bodyPr>
            <a:noAutofit/>
          </a:bodyPr>
          <a:lstStyle/>
          <a:p>
            <a:r>
              <a:rPr lang="pt-BR" sz="2400" b="1" dirty="0">
                <a:solidFill>
                  <a:srgbClr val="C00000"/>
                </a:solidFill>
                <a:latin typeface="Arial Black" pitchFamily="34" charset="0"/>
              </a:rPr>
              <a:t>A FECUNDIDADE DA SOLIDÃO ...</a:t>
            </a:r>
            <a:br>
              <a:rPr lang="pt-BR" sz="2400" dirty="0">
                <a:solidFill>
                  <a:srgbClr val="C00000"/>
                </a:solidFill>
                <a:latin typeface="Arial Black" pitchFamily="34" charset="0"/>
              </a:rPr>
            </a:br>
            <a:br>
              <a:rPr lang="pt-BR" sz="2400" dirty="0">
                <a:solidFill>
                  <a:srgbClr val="C00000"/>
                </a:solidFill>
                <a:latin typeface="Arial Black" pitchFamily="34" charset="0"/>
              </a:rPr>
            </a:br>
            <a:r>
              <a:rPr lang="pt-BR" sz="2000" dirty="0">
                <a:solidFill>
                  <a:srgbClr val="C00000"/>
                </a:solidFill>
                <a:latin typeface="Arial Black" pitchFamily="34" charset="0"/>
              </a:rPr>
              <a:t>                                       </a:t>
            </a:r>
            <a:r>
              <a:rPr lang="pt-BR" sz="1800" dirty="0">
                <a:solidFill>
                  <a:srgbClr val="C00000"/>
                </a:solidFill>
                <a:latin typeface="Arial Black" pitchFamily="34" charset="0"/>
              </a:rPr>
              <a:t>William Cesar Castilho Pereira</a:t>
            </a:r>
          </a:p>
        </p:txBody>
      </p:sp>
      <p:sp>
        <p:nvSpPr>
          <p:cNvPr id="3" name="Subtítulo 2"/>
          <p:cNvSpPr>
            <a:spLocks noGrp="1"/>
          </p:cNvSpPr>
          <p:nvPr>
            <p:ph type="subTitle" idx="1"/>
          </p:nvPr>
        </p:nvSpPr>
        <p:spPr>
          <a:xfrm>
            <a:off x="1115616" y="1268760"/>
            <a:ext cx="6984776" cy="1752600"/>
          </a:xfrm>
        </p:spPr>
        <p:txBody>
          <a:bodyPr>
            <a:noAutofit/>
          </a:bodyPr>
          <a:lstStyle/>
          <a:p>
            <a:pPr>
              <a:lnSpc>
                <a:spcPct val="90000"/>
              </a:lnSpc>
            </a:pPr>
            <a:r>
              <a:rPr lang="pt-BR" sz="2000" dirty="0">
                <a:solidFill>
                  <a:schemeClr val="tx1"/>
                </a:solidFill>
              </a:rPr>
              <a:t>Freud (1921)  -“Psicologia de grupo e análise do eu”  </a:t>
            </a:r>
          </a:p>
          <a:p>
            <a:pPr>
              <a:lnSpc>
                <a:spcPct val="90000"/>
              </a:lnSpc>
            </a:pPr>
            <a:r>
              <a:rPr lang="pt-BR" sz="2000" dirty="0">
                <a:solidFill>
                  <a:schemeClr val="tx1"/>
                </a:solidFill>
              </a:rPr>
              <a:t>As relações são conflitivas e  ambivalentes.  </a:t>
            </a:r>
          </a:p>
          <a:p>
            <a:pPr>
              <a:lnSpc>
                <a:spcPct val="90000"/>
              </a:lnSpc>
            </a:pPr>
            <a:r>
              <a:rPr lang="pt-BR" sz="2000" dirty="0">
                <a:solidFill>
                  <a:schemeClr val="tx1"/>
                </a:solidFill>
              </a:rPr>
              <a:t>Aproximação e aversão. Consolação e desolação</a:t>
            </a:r>
          </a:p>
          <a:p>
            <a:pPr>
              <a:lnSpc>
                <a:spcPct val="90000"/>
              </a:lnSpc>
            </a:pPr>
            <a:endParaRPr lang="pt-BR" sz="2800" dirty="0"/>
          </a:p>
        </p:txBody>
      </p:sp>
      <p:sp useBgFill="1">
        <p:nvSpPr>
          <p:cNvPr id="30721" name="Rectangle 1"/>
          <p:cNvSpPr>
            <a:spLocks noChangeArrowheads="1"/>
          </p:cNvSpPr>
          <p:nvPr/>
        </p:nvSpPr>
        <p:spPr bwMode="auto">
          <a:xfrm>
            <a:off x="611560" y="3830270"/>
            <a:ext cx="8208912" cy="2862322"/>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spcBef>
                <a:spcPts val="600"/>
              </a:spcBef>
              <a:spcAft>
                <a:spcPts val="600"/>
              </a:spcAft>
              <a:buClrTx/>
              <a:buSzTx/>
              <a:buFontTx/>
              <a:buNone/>
              <a:tabLst/>
            </a:pPr>
            <a:r>
              <a:rPr kumimoji="0" lang="pt-BR" sz="2000" b="1" i="1" u="none" strike="noStrike" cap="none" normalizeH="0" baseline="0" dirty="0">
                <a:ln>
                  <a:noFill/>
                </a:ln>
                <a:solidFill>
                  <a:srgbClr val="663300"/>
                </a:solidFill>
                <a:ea typeface="Verdana" pitchFamily="34" charset="0"/>
                <a:cs typeface="Verdana" pitchFamily="34" charset="0"/>
              </a:rPr>
              <a:t>“Um grupo de porcos-espinhos </a:t>
            </a:r>
            <a:r>
              <a:rPr kumimoji="0" lang="pt-BR" sz="2000" b="1" i="1" u="none" strike="noStrike" cap="none" normalizeH="0" baseline="0" dirty="0" err="1">
                <a:ln>
                  <a:noFill/>
                </a:ln>
                <a:solidFill>
                  <a:srgbClr val="663300"/>
                </a:solidFill>
                <a:ea typeface="Verdana" pitchFamily="34" charset="0"/>
                <a:cs typeface="Verdana" pitchFamily="34" charset="0"/>
              </a:rPr>
              <a:t>ajundou-se</a:t>
            </a:r>
            <a:r>
              <a:rPr kumimoji="0" lang="pt-BR" sz="2000" b="1" i="1" u="none" strike="noStrike" cap="none" normalizeH="0" baseline="0" dirty="0">
                <a:ln>
                  <a:noFill/>
                </a:ln>
                <a:solidFill>
                  <a:srgbClr val="663300"/>
                </a:solidFill>
                <a:ea typeface="Verdana" pitchFamily="34" charset="0"/>
                <a:cs typeface="Verdana" pitchFamily="34" charset="0"/>
              </a:rPr>
              <a:t> apertadamente em certo dia frio de inverno, de maneira a aproveitarem o calor uns dos outros e assim salvarem-se da morte por congelamento. Logo, porém, sentiram os espinhos uns dos outros, coisa que os levou a se separarem novamente.</a:t>
            </a:r>
            <a:r>
              <a:rPr kumimoji="0" lang="pt-BR" sz="2000" b="1" i="1" u="none" strike="noStrike" cap="none" normalizeH="0" dirty="0">
                <a:ln>
                  <a:noFill/>
                </a:ln>
                <a:solidFill>
                  <a:srgbClr val="663300"/>
                </a:solidFill>
                <a:ea typeface="Verdana" pitchFamily="34" charset="0"/>
                <a:cs typeface="Verdana" pitchFamily="34" charset="0"/>
              </a:rPr>
              <a:t> </a:t>
            </a:r>
            <a:r>
              <a:rPr kumimoji="0" lang="pt-BR" sz="2000" b="1" i="1" u="none" strike="noStrike" cap="none" normalizeH="0" baseline="0" dirty="0">
                <a:ln>
                  <a:noFill/>
                </a:ln>
                <a:solidFill>
                  <a:srgbClr val="663300"/>
                </a:solidFill>
                <a:ea typeface="Verdana" pitchFamily="34" charset="0"/>
                <a:cs typeface="Verdana" pitchFamily="34" charset="0"/>
              </a:rPr>
              <a:t>E depois, quando a necessidade de aquecimento os aproximou mais uma vez, o segundo mal surgiu novamente.</a:t>
            </a:r>
            <a:r>
              <a:rPr kumimoji="0" lang="pt-BR" sz="2000" b="1" i="1" u="none" strike="noStrike" cap="none" normalizeH="0" dirty="0">
                <a:ln>
                  <a:noFill/>
                </a:ln>
                <a:solidFill>
                  <a:srgbClr val="663300"/>
                </a:solidFill>
                <a:ea typeface="Verdana" pitchFamily="34" charset="0"/>
                <a:cs typeface="Verdana" pitchFamily="34" charset="0"/>
              </a:rPr>
              <a:t> </a:t>
            </a:r>
            <a:r>
              <a:rPr kumimoji="0" lang="pt-BR" sz="2000" b="1" i="1" u="none" strike="noStrike" cap="none" normalizeH="0" baseline="0" dirty="0">
                <a:ln>
                  <a:noFill/>
                </a:ln>
                <a:solidFill>
                  <a:srgbClr val="663300"/>
                </a:solidFill>
                <a:ea typeface="Verdana" pitchFamily="34" charset="0"/>
                <a:cs typeface="Verdana" pitchFamily="34" charset="0"/>
              </a:rPr>
              <a:t>Desta maneira foram impulsionados, para trás e para frente, de um problema para o outro, até descobrirem uma distancia intermediária, na qual podiam mais toleravelmente coexistir” (FREUD: 1921).</a:t>
            </a:r>
            <a:endParaRPr kumimoji="0" lang="pt-BR" sz="2000" b="1" i="0" u="none" strike="noStrike" cap="none" normalizeH="0" baseline="0" dirty="0">
              <a:ln>
                <a:noFill/>
              </a:ln>
              <a:solidFill>
                <a:srgbClr val="663300"/>
              </a:solidFill>
              <a:ea typeface="Verdana" pitchFamily="34" charset="0"/>
              <a:cs typeface="Verdana" pitchFamily="34" charset="0"/>
            </a:endParaRPr>
          </a:p>
        </p:txBody>
      </p:sp>
      <p:sp>
        <p:nvSpPr>
          <p:cNvPr id="5" name="Texto explicativo em seta para a direita 4"/>
          <p:cNvSpPr/>
          <p:nvPr/>
        </p:nvSpPr>
        <p:spPr>
          <a:xfrm rot="5400000">
            <a:off x="3599892" y="-1215516"/>
            <a:ext cx="2304256" cy="7128792"/>
          </a:xfrm>
          <a:prstGeom prst="rightArrowCallout">
            <a:avLst/>
          </a:prstGeom>
          <a:noFill/>
          <a:ln>
            <a:solidFill>
              <a:schemeClr val="tx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pt-B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683568" y="548680"/>
            <a:ext cx="3888432" cy="3139321"/>
          </a:xfrm>
          <a:prstGeom prst="rect">
            <a:avLst/>
          </a:prstGeom>
        </p:spPr>
        <p:txBody>
          <a:bodyPr wrap="square">
            <a:spAutoFit/>
          </a:bodyPr>
          <a:lstStyle/>
          <a:p>
            <a:pPr algn="just"/>
            <a:r>
              <a:rPr lang="pt-BR" dirty="0"/>
              <a:t>Ao contrário de tudo isto, o que </a:t>
            </a:r>
            <a:r>
              <a:rPr lang="pt-BR" b="1" dirty="0">
                <a:solidFill>
                  <a:srgbClr val="FF0000"/>
                </a:solidFill>
              </a:rPr>
              <a:t>estreita o coração é a </a:t>
            </a:r>
            <a:r>
              <a:rPr lang="pt-BR" b="1" dirty="0" err="1">
                <a:solidFill>
                  <a:srgbClr val="FF0000"/>
                </a:solidFill>
              </a:rPr>
              <a:t>incurvação</a:t>
            </a:r>
            <a:r>
              <a:rPr lang="pt-BR" b="1" dirty="0">
                <a:solidFill>
                  <a:srgbClr val="FF0000"/>
                </a:solidFill>
              </a:rPr>
              <a:t> em si mesmo, a mediocridade e o legalismo</a:t>
            </a:r>
            <a:r>
              <a:rPr lang="pt-BR" dirty="0"/>
              <a:t>. </a:t>
            </a:r>
            <a:r>
              <a:rPr lang="pt-BR" b="1" dirty="0"/>
              <a:t>O amor, nunca. Pois quanto mais amamos, mais se alarga o nosso coração, em todas as direções. </a:t>
            </a:r>
          </a:p>
          <a:p>
            <a:pPr algn="just"/>
            <a:r>
              <a:rPr lang="pt-BR" dirty="0"/>
              <a:t>E quanto mais amável nos é qualquer coisa deste mundo, mais translúcidos nos tornamos para Deus, nós e toda a realidade, e mais junto d'Ele nos sentimos. </a:t>
            </a:r>
          </a:p>
        </p:txBody>
      </p:sp>
      <p:sp>
        <p:nvSpPr>
          <p:cNvPr id="5" name="Retângulo 4"/>
          <p:cNvSpPr/>
          <p:nvPr/>
        </p:nvSpPr>
        <p:spPr>
          <a:xfrm>
            <a:off x="395536" y="4005064"/>
            <a:ext cx="8496944"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pt-BR" dirty="0"/>
              <a:t>Os que, um dia, amaram alguém, ou ainda amam, sabem disso: </a:t>
            </a:r>
            <a:r>
              <a:rPr lang="pt-BR" b="1" dirty="0">
                <a:solidFill>
                  <a:srgbClr val="FF0000"/>
                </a:solidFill>
              </a:rPr>
              <a:t>quando, em paz, estamos nos braços do amor, tudo é, então, como se os céus, suavemente, descessem à terra e nos envolvessem com suas bênçãos, ou como se a terra, alada de leveza, se transfigurasse numa parcela do céu e fôssemos beijados pelo infinito. </a:t>
            </a:r>
            <a:r>
              <a:rPr lang="pt-BR" dirty="0"/>
              <a:t>É justamente por isso que a Igreja Católica, em sua sabedoria, contra outras confissões cristãs, assegura que o matrimônio é mais que apenas um ato jurídico ou um pacto social. Ele é um sacramento. E isto significa: </a:t>
            </a:r>
            <a:r>
              <a:rPr lang="pt-BR" b="1" dirty="0"/>
              <a:t>quando duas pessoas se amam, este amor é, em si mesmo, um arrebatamento para junto de Deus. </a:t>
            </a:r>
          </a:p>
        </p:txBody>
      </p:sp>
      <p:sp>
        <p:nvSpPr>
          <p:cNvPr id="6" name="Retângulo 5"/>
          <p:cNvSpPr/>
          <p:nvPr/>
        </p:nvSpPr>
        <p:spPr>
          <a:xfrm>
            <a:off x="5076056" y="620688"/>
            <a:ext cx="3384376" cy="2585323"/>
          </a:xfrm>
          <a:prstGeom prst="rect">
            <a:avLst/>
          </a:prstGeom>
        </p:spPr>
        <p:txBody>
          <a:bodyPr wrap="square">
            <a:spAutoFit/>
          </a:bodyPr>
          <a:lstStyle/>
          <a:p>
            <a:pPr algn="just"/>
            <a:r>
              <a:rPr lang="pt-BR" b="1" dirty="0"/>
              <a:t>Quando amamos uma pessoa e com ela partilhamos nossa vida, de corpo e alma, nunca ela nos será um entrave no caminho para Deus. </a:t>
            </a:r>
            <a:r>
              <a:rPr lang="pt-BR" dirty="0"/>
              <a:t>Antes, sua presença em nossa vida é como uma janela aberta, através da qual podemos, do recolhimento de nossa morada, contemplar o céu.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uxograma: Conector fora de página 6"/>
          <p:cNvSpPr/>
          <p:nvPr/>
        </p:nvSpPr>
        <p:spPr>
          <a:xfrm>
            <a:off x="683568" y="476672"/>
            <a:ext cx="7848872" cy="4536504"/>
          </a:xfrm>
          <a:prstGeom prst="flowChartOffpageConnector">
            <a:avLst/>
          </a:prstGeom>
          <a:gradFill>
            <a:gsLst>
              <a:gs pos="0">
                <a:srgbClr val="FFEFD1"/>
              </a:gs>
              <a:gs pos="64999">
                <a:srgbClr val="F0EBD5"/>
              </a:gs>
              <a:gs pos="100000">
                <a:srgbClr val="D1C39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Espaço Reservado para Conteúdo 2"/>
          <p:cNvSpPr>
            <a:spLocks noGrp="1"/>
          </p:cNvSpPr>
          <p:nvPr>
            <p:ph idx="1"/>
          </p:nvPr>
        </p:nvSpPr>
        <p:spPr>
          <a:xfrm>
            <a:off x="395536" y="5229200"/>
            <a:ext cx="8208912" cy="1224136"/>
          </a:xfrm>
        </p:spPr>
        <p:txBody>
          <a:bodyPr>
            <a:normAutofit fontScale="77500" lnSpcReduction="20000"/>
          </a:bodyPr>
          <a:lstStyle/>
          <a:p>
            <a:pPr algn="just">
              <a:buNone/>
            </a:pPr>
            <a:r>
              <a:rPr lang="pt-BR" dirty="0"/>
              <a:t>     </a:t>
            </a:r>
            <a:r>
              <a:rPr lang="pt-BR" sz="2700" b="1" dirty="0"/>
              <a:t>O matrimônio é verdadeiramente um sacramento, porque o amor entre os seres humanos é uma utopia, uma clareira neste mundo em que luzes celestiais derramam-se sobre os homens, inundando todas as coisas de transparência para Deus. </a:t>
            </a:r>
          </a:p>
        </p:txBody>
      </p:sp>
      <p:sp>
        <p:nvSpPr>
          <p:cNvPr id="5" name="Retângulo 4"/>
          <p:cNvSpPr/>
          <p:nvPr/>
        </p:nvSpPr>
        <p:spPr>
          <a:xfrm>
            <a:off x="971600" y="476672"/>
            <a:ext cx="3528392" cy="3785652"/>
          </a:xfrm>
          <a:prstGeom prst="rect">
            <a:avLst/>
          </a:prstGeom>
        </p:spPr>
        <p:txBody>
          <a:bodyPr wrap="square">
            <a:spAutoFit/>
          </a:bodyPr>
          <a:lstStyle/>
          <a:p>
            <a:pPr algn="just"/>
            <a:r>
              <a:rPr lang="pt-BR" sz="2000" dirty="0"/>
              <a:t>E de fato: não há nada nem ninguém deste mundo - nem família nem estado nem religião nem ideologias nem moral nem a miséria nem a morte - </a:t>
            </a:r>
            <a:r>
              <a:rPr lang="pt-BR" sz="2000" b="1" dirty="0">
                <a:solidFill>
                  <a:srgbClr val="FF0000"/>
                </a:solidFill>
              </a:rPr>
              <a:t>que consiga desfazer os laços de amor entre duas pessoas, quando este amor se transforma em sacramento</a:t>
            </a:r>
            <a:r>
              <a:rPr lang="pt-BR" sz="2000" dirty="0"/>
              <a:t>, isto é: o lugar da graciosa experiência da felicidade, do paraíso, de Deus.</a:t>
            </a:r>
          </a:p>
        </p:txBody>
      </p:sp>
      <p:sp>
        <p:nvSpPr>
          <p:cNvPr id="6" name="Retângulo 5"/>
          <p:cNvSpPr/>
          <p:nvPr/>
        </p:nvSpPr>
        <p:spPr>
          <a:xfrm>
            <a:off x="4932040" y="548680"/>
            <a:ext cx="3528392" cy="3477875"/>
          </a:xfrm>
          <a:prstGeom prst="rect">
            <a:avLst/>
          </a:prstGeom>
        </p:spPr>
        <p:txBody>
          <a:bodyPr wrap="square">
            <a:spAutoFit/>
          </a:bodyPr>
          <a:lstStyle/>
          <a:p>
            <a:pPr algn="just"/>
            <a:r>
              <a:rPr lang="pt-BR" sz="2000" dirty="0"/>
              <a:t>O contrário não é menos verdade: não há nada nem ninguém deste mundo - nem fé nem doutrinas nem excomunhão nem riquezas - </a:t>
            </a:r>
            <a:r>
              <a:rPr lang="pt-BR" sz="2000" b="1" dirty="0">
                <a:solidFill>
                  <a:srgbClr val="FF0000"/>
                </a:solidFill>
              </a:rPr>
              <a:t>que consiga manter juntos corações que se afastaram. </a:t>
            </a:r>
            <a:r>
              <a:rPr lang="pt-BR" sz="2000" dirty="0"/>
              <a:t>Legalismos ou conveniências podem até reter sob um mesmo teto os corpos, mas jamais os espíritos e a benquerença.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51520" y="188640"/>
            <a:ext cx="4680520" cy="1656184"/>
          </a:xfrm>
        </p:spPr>
        <p:txBody>
          <a:bodyPr>
            <a:normAutofit fontScale="55000" lnSpcReduction="20000"/>
          </a:bodyPr>
          <a:lstStyle/>
          <a:p>
            <a:pPr algn="just">
              <a:buNone/>
            </a:pPr>
            <a:r>
              <a:rPr lang="pt-BR" sz="3600" dirty="0"/>
              <a:t>      </a:t>
            </a:r>
            <a:r>
              <a:rPr lang="pt-BR" sz="3600" b="1" dirty="0"/>
              <a:t>Todo amor humano permanecerá, para sempre, apenas um aceno e uma promessa. Não porque o amor seja provisório, mas exatamente porque ele é eterno e um sinônimo de Deus. </a:t>
            </a:r>
          </a:p>
          <a:p>
            <a:endParaRPr lang="pt-BR" dirty="0"/>
          </a:p>
        </p:txBody>
      </p:sp>
      <p:sp>
        <p:nvSpPr>
          <p:cNvPr id="4" name="Retângulo 3"/>
          <p:cNvSpPr/>
          <p:nvPr/>
        </p:nvSpPr>
        <p:spPr>
          <a:xfrm>
            <a:off x="3419872" y="4797152"/>
            <a:ext cx="5400600" cy="1938992"/>
          </a:xfrm>
          <a:prstGeom prst="rect">
            <a:avLst/>
          </a:prstGeom>
        </p:spPr>
        <p:txBody>
          <a:bodyPr wrap="square">
            <a:spAutoFit/>
          </a:bodyPr>
          <a:lstStyle/>
          <a:p>
            <a:pPr algn="just"/>
            <a:r>
              <a:rPr lang="pt-BR" sz="2000" b="1" dirty="0">
                <a:solidFill>
                  <a:srgbClr val="FF0000"/>
                </a:solidFill>
              </a:rPr>
              <a:t>Se o celibato e a castidade têm algum sentido humano e não apenas funcional e institucional, então aqui e este: todo homem, por necessidade essencial, é também solidão, recolhimento ao espaço de uma última </a:t>
            </a:r>
            <a:r>
              <a:rPr lang="pt-BR" sz="2000" b="1" dirty="0" err="1">
                <a:solidFill>
                  <a:srgbClr val="FF0000"/>
                </a:solidFill>
              </a:rPr>
              <a:t>imediatez</a:t>
            </a:r>
            <a:r>
              <a:rPr lang="pt-BR" sz="2000" b="1" dirty="0">
                <a:solidFill>
                  <a:srgbClr val="FF0000"/>
                </a:solidFill>
              </a:rPr>
              <a:t> e intimidade entre ele apenas e seu Mistério. </a:t>
            </a:r>
          </a:p>
        </p:txBody>
      </p:sp>
      <p:sp>
        <p:nvSpPr>
          <p:cNvPr id="5" name="Retângulo 4"/>
          <p:cNvSpPr/>
          <p:nvPr/>
        </p:nvSpPr>
        <p:spPr>
          <a:xfrm>
            <a:off x="3347864" y="1556792"/>
            <a:ext cx="5544616" cy="1631216"/>
          </a:xfrm>
          <a:prstGeom prst="rect">
            <a:avLst/>
          </a:prstGeom>
        </p:spPr>
        <p:txBody>
          <a:bodyPr wrap="square">
            <a:spAutoFit/>
          </a:bodyPr>
          <a:lstStyle/>
          <a:p>
            <a:pPr algn="just"/>
            <a:r>
              <a:rPr lang="pt-BR" sz="2000" b="1" dirty="0">
                <a:solidFill>
                  <a:srgbClr val="FF0000"/>
                </a:solidFill>
              </a:rPr>
              <a:t>Ele é sempre mais, maior e mais terno e mais serviçal. Mais alegre e mais humilde. Mais paciente e mais profundo do que, entre os homens, haveremos de encontrar e, uns aos outros, podemos nos dar, todos e cada um. </a:t>
            </a:r>
          </a:p>
        </p:txBody>
      </p:sp>
      <p:sp>
        <p:nvSpPr>
          <p:cNvPr id="6" name="Retângulo 5"/>
          <p:cNvSpPr/>
          <p:nvPr/>
        </p:nvSpPr>
        <p:spPr>
          <a:xfrm>
            <a:off x="251520" y="3284984"/>
            <a:ext cx="6192688" cy="1631216"/>
          </a:xfrm>
          <a:prstGeom prst="rect">
            <a:avLst/>
          </a:prstGeom>
        </p:spPr>
        <p:txBody>
          <a:bodyPr wrap="square">
            <a:spAutoFit/>
          </a:bodyPr>
          <a:lstStyle/>
          <a:p>
            <a:pPr algn="just"/>
            <a:r>
              <a:rPr lang="pt-BR" sz="2000" b="1" dirty="0"/>
              <a:t>É a raiz da indecifrável nostalgia de um Totalmente Outro que irrompe sempre de novo do recesso da alegria como do íntimo da tristeza, da quietude do celibato como do júbilo do matrimônio, da experiência da felicidade como da penúria da aflição. </a:t>
            </a:r>
          </a:p>
        </p:txBody>
      </p:sp>
      <p:sp>
        <p:nvSpPr>
          <p:cNvPr id="7" name="Seta para a direita 6"/>
          <p:cNvSpPr/>
          <p:nvPr/>
        </p:nvSpPr>
        <p:spPr>
          <a:xfrm>
            <a:off x="2483768" y="1916832"/>
            <a:ext cx="720080" cy="844672"/>
          </a:xfrm>
          <a:prstGeom prst="rightArrow">
            <a:avLst/>
          </a:prstGeom>
          <a:gradFill>
            <a:gsLst>
              <a:gs pos="0">
                <a:srgbClr val="03D4A8"/>
              </a:gs>
              <a:gs pos="25000">
                <a:srgbClr val="21D6E0"/>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Seta para a direita 7"/>
          <p:cNvSpPr/>
          <p:nvPr/>
        </p:nvSpPr>
        <p:spPr>
          <a:xfrm rot="10800000">
            <a:off x="6516216" y="3573016"/>
            <a:ext cx="720080" cy="844672"/>
          </a:xfrm>
          <a:prstGeom prst="rightArrow">
            <a:avLst/>
          </a:prstGeom>
          <a:gradFill>
            <a:gsLst>
              <a:gs pos="0">
                <a:srgbClr val="03D4A8"/>
              </a:gs>
              <a:gs pos="25000">
                <a:srgbClr val="21D6E0"/>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Seta para a direita 8"/>
          <p:cNvSpPr/>
          <p:nvPr/>
        </p:nvSpPr>
        <p:spPr>
          <a:xfrm>
            <a:off x="2627784" y="5301208"/>
            <a:ext cx="720080" cy="844672"/>
          </a:xfrm>
          <a:prstGeom prst="rightArrow">
            <a:avLst/>
          </a:prstGeom>
          <a:gradFill>
            <a:gsLst>
              <a:gs pos="0">
                <a:srgbClr val="03D4A8"/>
              </a:gs>
              <a:gs pos="25000">
                <a:srgbClr val="21D6E0"/>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79512" y="3140968"/>
            <a:ext cx="8661648" cy="3489251"/>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algn="just">
              <a:buNone/>
            </a:pPr>
            <a:r>
              <a:rPr lang="pt-BR" dirty="0"/>
              <a:t>      De resto, não seria castidade a límpida sensibilidade da alma que vê em todas as pessoas e coisas aquilo que as coisas e as pessoas realmente são: </a:t>
            </a:r>
          </a:p>
          <a:p>
            <a:pPr algn="just">
              <a:buNone/>
            </a:pPr>
            <a:r>
              <a:rPr lang="pt-BR" dirty="0"/>
              <a:t>      </a:t>
            </a:r>
            <a:r>
              <a:rPr lang="pt-BR" b="1" dirty="0">
                <a:solidFill>
                  <a:srgbClr val="FF0000"/>
                </a:solidFill>
              </a:rPr>
              <a:t>não serviçais de nossas volúpias, às vezes obsessivas, às vezes obcecadas, às vezes obstinadas, às vezes obscenas, mas criaturas e imagens de uma beleza indescritível, reflexos e sacramentos de Deus? </a:t>
            </a:r>
          </a:p>
          <a:p>
            <a:pPr algn="just">
              <a:buNone/>
            </a:pPr>
            <a:r>
              <a:rPr lang="pt-BR" b="1" dirty="0">
                <a:solidFill>
                  <a:srgbClr val="FF0000"/>
                </a:solidFill>
              </a:rPr>
              <a:t>      </a:t>
            </a:r>
            <a:r>
              <a:rPr lang="pt-BR" b="1" dirty="0"/>
              <a:t>Não seria isto o celibato: não tanto e primariamente abstinência sexual, mas a percepção de que o outro é uma alteridade que não pertence a ninguém a não ser a si próprio e a Deus , mas junto ao qual estar e viver - apenas isto ou isto tudo! - é uma dádiva sagrada e uma bênção celestial?</a:t>
            </a:r>
          </a:p>
          <a:p>
            <a:pPr algn="just">
              <a:buNone/>
            </a:pPr>
            <a:r>
              <a:rPr lang="pt-BR" b="1" dirty="0">
                <a:solidFill>
                  <a:srgbClr val="FF0000"/>
                </a:solidFill>
              </a:rPr>
              <a:t>      E não é isto o que mais nos falta, na vida matrimonial como na comunidade religiosa, a saber, a discreta gratidão que diz: não és minha, mas grato sou à vida porque tu és...? </a:t>
            </a:r>
          </a:p>
          <a:p>
            <a:endParaRPr lang="pt-BR" dirty="0"/>
          </a:p>
        </p:txBody>
      </p:sp>
      <p:sp>
        <p:nvSpPr>
          <p:cNvPr id="4" name="Retângulo 3"/>
          <p:cNvSpPr/>
          <p:nvPr/>
        </p:nvSpPr>
        <p:spPr>
          <a:xfrm>
            <a:off x="4499992" y="404664"/>
            <a:ext cx="4320480" cy="2585323"/>
          </a:xfrm>
          <a:prstGeom prst="rect">
            <a:avLst/>
          </a:prstGeom>
        </p:spPr>
        <p:txBody>
          <a:bodyPr wrap="square">
            <a:spAutoFit/>
          </a:bodyPr>
          <a:lstStyle/>
          <a:p>
            <a:pPr algn="just"/>
            <a:r>
              <a:rPr lang="pt-BR" dirty="0"/>
              <a:t>Matrimônio e </a:t>
            </a:r>
            <a:r>
              <a:rPr lang="pt-BR" dirty="0" err="1"/>
              <a:t>não-matrimônio</a:t>
            </a:r>
            <a:r>
              <a:rPr lang="pt-BR" dirty="0"/>
              <a:t> serão casualidades meramente históricas. </a:t>
            </a:r>
            <a:r>
              <a:rPr lang="pt-BR" b="1" dirty="0">
                <a:solidFill>
                  <a:srgbClr val="663300"/>
                </a:solidFill>
              </a:rPr>
              <a:t>Ambos, completamente irrelevantes para a constituição do homem como homem. Ambos, chances e possibilidades reais de se viver humanamente</a:t>
            </a:r>
            <a:r>
              <a:rPr lang="pt-BR" dirty="0"/>
              <a:t>. </a:t>
            </a:r>
            <a:r>
              <a:rPr lang="pt-BR" b="1" dirty="0"/>
              <a:t>Sem nenhum privilégio frente ao mundo e a Deus, nem para uma nem para a outra dessas duas casualidades. </a:t>
            </a:r>
          </a:p>
        </p:txBody>
      </p:sp>
      <p:sp>
        <p:nvSpPr>
          <p:cNvPr id="5" name="Retângulo 4"/>
          <p:cNvSpPr/>
          <p:nvPr/>
        </p:nvSpPr>
        <p:spPr>
          <a:xfrm>
            <a:off x="323528" y="404664"/>
            <a:ext cx="3888432" cy="2585323"/>
          </a:xfrm>
          <a:prstGeom prst="rect">
            <a:avLst/>
          </a:prstGeom>
        </p:spPr>
        <p:txBody>
          <a:bodyPr wrap="square">
            <a:spAutoFit/>
          </a:bodyPr>
          <a:lstStyle/>
          <a:p>
            <a:pPr algn="just"/>
            <a:r>
              <a:rPr lang="pt-BR" b="1" dirty="0">
                <a:solidFill>
                  <a:srgbClr val="663300"/>
                </a:solidFill>
              </a:rPr>
              <a:t>Sem esta solidão e seu originário poder que nos lança para dentro da intimidade de todas as coisas e que fecunda a vida, tudo será apenas superficialidade, vazio e esterilidade</a:t>
            </a:r>
            <a:r>
              <a:rPr lang="pt-BR" b="1" dirty="0"/>
              <a:t>. E se tal é constitutivo do humano, isto vale para todos, para os que não se casam como para os que se entregam em matrimônio.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5"/>
          <p:cNvSpPr/>
          <p:nvPr/>
        </p:nvSpPr>
        <p:spPr>
          <a:xfrm>
            <a:off x="179512" y="188640"/>
            <a:ext cx="8784976" cy="187220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 name="Espaço Reservado para Conteúdo 2"/>
          <p:cNvSpPr>
            <a:spLocks noGrp="1"/>
          </p:cNvSpPr>
          <p:nvPr>
            <p:ph idx="1"/>
          </p:nvPr>
        </p:nvSpPr>
        <p:spPr>
          <a:xfrm>
            <a:off x="5004048" y="2204864"/>
            <a:ext cx="3909120" cy="4320480"/>
          </a:xfrm>
        </p:spPr>
        <p:txBody>
          <a:bodyPr>
            <a:normAutofit fontScale="62500" lnSpcReduction="20000"/>
          </a:bodyPr>
          <a:lstStyle/>
          <a:p>
            <a:pPr algn="just">
              <a:buNone/>
            </a:pPr>
            <a:r>
              <a:rPr lang="pt-BR" b="1" dirty="0"/>
              <a:t>       </a:t>
            </a:r>
            <a:r>
              <a:rPr lang="pt-BR" sz="3000" b="1" dirty="0"/>
              <a:t>Entretanto, por mais encantadora que seja uma pessoa e benevolente e generosa, ela jamais conseguirá ser tudo para alguém. </a:t>
            </a:r>
            <a:r>
              <a:rPr lang="pt-BR" sz="3000" dirty="0"/>
              <a:t>Nenhum humano suporta ser Deus... e nem precisa, pois Deus existe e podemos nos recostar n'Ele, como num absoluto mistério de amor. </a:t>
            </a:r>
            <a:r>
              <a:rPr lang="pt-BR" sz="3000" b="1" dirty="0">
                <a:solidFill>
                  <a:srgbClr val="C00000"/>
                </a:solidFill>
              </a:rPr>
              <a:t>E só assim seremos capazes de conviver, sem irreparáveis frustrações, com os limites de nossa vida e dos homens, com suas sombras e nossas infidelidades, suas descortesias e nossas iniquidades. </a:t>
            </a:r>
          </a:p>
        </p:txBody>
      </p:sp>
      <p:sp>
        <p:nvSpPr>
          <p:cNvPr id="4" name="Retângulo 3"/>
          <p:cNvSpPr/>
          <p:nvPr/>
        </p:nvSpPr>
        <p:spPr>
          <a:xfrm>
            <a:off x="323528" y="188640"/>
            <a:ext cx="8424936" cy="1754326"/>
          </a:xfrm>
          <a:prstGeom prst="rect">
            <a:avLst/>
          </a:prstGeom>
        </p:spPr>
        <p:txBody>
          <a:bodyPr wrap="square">
            <a:spAutoFit/>
          </a:bodyPr>
          <a:lstStyle/>
          <a:p>
            <a:pPr algn="just"/>
            <a:r>
              <a:rPr lang="pt-BR" dirty="0"/>
              <a:t>Segundo </a:t>
            </a:r>
            <a:r>
              <a:rPr lang="pt-BR" dirty="0" err="1"/>
              <a:t>Rilke</a:t>
            </a:r>
            <a:r>
              <a:rPr lang="pt-BR" dirty="0"/>
              <a:t>, nisto consistiria o amor: </a:t>
            </a:r>
            <a:r>
              <a:rPr lang="pt-BR" b="1" dirty="0">
                <a:solidFill>
                  <a:srgbClr val="FF0000"/>
                </a:solidFill>
              </a:rPr>
              <a:t>que duas solidões se protejam, se limitem e se saúdem e, acrescentaríamos: se devolvam, reverentes, à vastidão e profundidade de seu Mistério. </a:t>
            </a:r>
            <a:r>
              <a:rPr lang="pt-BR" dirty="0"/>
              <a:t>Por isso em todo amor interpessoal verdadeiramente humano haverá sempre um momento </a:t>
            </a:r>
            <a:r>
              <a:rPr lang="pt-BR" dirty="0" err="1"/>
              <a:t>célibe</a:t>
            </a:r>
            <a:r>
              <a:rPr lang="pt-BR" dirty="0"/>
              <a:t> e casto a ser realizado, isto é, de autonomia e independência, de transferência e entrega do outro à sua Vida , um retraimento reverente diante da sacralidade do outro e um tênue resto de solidão. </a:t>
            </a:r>
          </a:p>
        </p:txBody>
      </p:sp>
      <p:sp>
        <p:nvSpPr>
          <p:cNvPr id="5" name="Retângulo 4"/>
          <p:cNvSpPr/>
          <p:nvPr/>
        </p:nvSpPr>
        <p:spPr>
          <a:xfrm>
            <a:off x="323528" y="2087463"/>
            <a:ext cx="4824536" cy="4478149"/>
          </a:xfrm>
          <a:prstGeom prst="rect">
            <a:avLst/>
          </a:prstGeom>
        </p:spPr>
        <p:txBody>
          <a:bodyPr wrap="square">
            <a:spAutoFit/>
          </a:bodyPr>
          <a:lstStyle/>
          <a:p>
            <a:pPr algn="just"/>
            <a:r>
              <a:rPr lang="pt-BR" sz="1900" b="1" dirty="0"/>
              <a:t>O amor humano é grande, é o que de maior existe no mundo e, no entanto, ele é apenas prelúdio de um amor maior. </a:t>
            </a:r>
            <a:r>
              <a:rPr lang="pt-BR" sz="1900" dirty="0"/>
              <a:t>Este, sim, incondicional e eterno . É quase sempre assim: no transfundo do insano círculo de buscas e decepções, tentativas e fracassos em relações de intimidade cada vez menos duradouras, está, com frequência, não a imoralidade, mas um grave problema religioso: </a:t>
            </a:r>
            <a:r>
              <a:rPr lang="pt-BR" sz="1900" b="1" dirty="0"/>
              <a:t>todo homem sem Deus transformará, inevitavelmente, algo deste mundo em seu deus, cobrindo-o ora com exigências desmedidas, </a:t>
            </a:r>
            <a:r>
              <a:rPr lang="pt-BR" sz="1900" b="1" dirty="0">
                <a:solidFill>
                  <a:srgbClr val="C00000"/>
                </a:solidFill>
              </a:rPr>
              <a:t>ora com expectativas irrealizáveis, ora como um tirano de imposições, ora como um abismo de insaciáveis carências.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836712"/>
            <a:ext cx="8424936" cy="5832648"/>
          </a:xfrm>
        </p:spPr>
        <p:txBody>
          <a:bodyPr>
            <a:normAutofit/>
          </a:bodyPr>
          <a:lstStyle/>
          <a:p>
            <a:pPr algn="just">
              <a:buNone/>
            </a:pPr>
            <a:r>
              <a:rPr lang="pt-BR" sz="2300" b="1" dirty="0"/>
              <a:t>O Ser humano não é apenas um ser social, ele é também só , uma verdade nunca definitivamente revelada, </a:t>
            </a:r>
            <a:r>
              <a:rPr lang="pt-BR" sz="2300" dirty="0"/>
              <a:t>um mistério nunca totalmente compreendido, uma questão para si mesmo, um resto de incomunicabilidade, não porque ele não queira se expressar, mas porque seu derradeiro segredo é secreto também para ele.</a:t>
            </a:r>
          </a:p>
          <a:p>
            <a:pPr algn="just">
              <a:buNone/>
            </a:pPr>
            <a:endParaRPr lang="pt-BR" sz="2300" dirty="0"/>
          </a:p>
          <a:p>
            <a:pPr algn="just">
              <a:buNone/>
            </a:pPr>
            <a:r>
              <a:rPr lang="pt-BR" sz="2300" b="1" dirty="0">
                <a:solidFill>
                  <a:srgbClr val="FF0000"/>
                </a:solidFill>
              </a:rPr>
              <a:t>Por mais próximos que sejam os homens, reinará sempre entre o eu e o tu uma absoluta distância,</a:t>
            </a:r>
            <a:r>
              <a:rPr lang="pt-BR" sz="2300" dirty="0"/>
              <a:t> um hiato que é a própria </a:t>
            </a:r>
            <a:r>
              <a:rPr lang="pt-BR" sz="2300" dirty="0" err="1"/>
              <a:t>não-coincidência</a:t>
            </a:r>
            <a:r>
              <a:rPr lang="pt-BR" sz="2300" dirty="0"/>
              <a:t> de mistérios nunca definitivamente pronunciáveis. </a:t>
            </a:r>
          </a:p>
          <a:p>
            <a:pPr algn="just">
              <a:buNone/>
            </a:pPr>
            <a:endParaRPr lang="pt-BR" sz="2300" dirty="0"/>
          </a:p>
          <a:p>
            <a:pPr algn="just">
              <a:buNone/>
            </a:pPr>
            <a:r>
              <a:rPr lang="pt-BR" sz="2300" b="1" dirty="0"/>
              <a:t>Esta distância interposta entre absolutos, entre o tu e o eu, é o </a:t>
            </a:r>
            <a:r>
              <a:rPr lang="pt-BR" sz="2300" b="1" i="1" dirty="0"/>
              <a:t>dia</a:t>
            </a:r>
            <a:r>
              <a:rPr lang="pt-BR" sz="2300" b="1" dirty="0"/>
              <a:t> do </a:t>
            </a:r>
            <a:r>
              <a:rPr lang="pt-BR" sz="2300" b="1" i="1" dirty="0"/>
              <a:t>logos</a:t>
            </a:r>
            <a:r>
              <a:rPr lang="pt-BR" sz="2300" b="1" dirty="0"/>
              <a:t>, o âmbito do sentido, o </a:t>
            </a:r>
            <a:r>
              <a:rPr lang="pt-BR" sz="2300" b="1" i="1" dirty="0" err="1"/>
              <a:t>medium</a:t>
            </a:r>
            <a:r>
              <a:rPr lang="pt-BR" sz="2300" b="1" dirty="0"/>
              <a:t> da comunicação, o horizonte das saudades e das eternas buscas, a fonte do inesgotável encantamento, as sendas sobre as quais vai e vem o invisível das intimidades, o habitáculo dos corpos e do amor. </a:t>
            </a:r>
          </a:p>
          <a:p>
            <a:endParaRPr lang="pt-BR" sz="2300" dirty="0"/>
          </a:p>
        </p:txBody>
      </p:sp>
      <p:sp>
        <p:nvSpPr>
          <p:cNvPr id="5" name="Retângulo 4"/>
          <p:cNvSpPr/>
          <p:nvPr/>
        </p:nvSpPr>
        <p:spPr>
          <a:xfrm>
            <a:off x="2195736" y="188640"/>
            <a:ext cx="4680520" cy="523220"/>
          </a:xfrm>
          <a:prstGeom prst="rect">
            <a:avLst/>
          </a:prstGeom>
        </p:spPr>
        <p:txBody>
          <a:bodyPr wrap="square">
            <a:spAutoFit/>
          </a:bodyPr>
          <a:lstStyle/>
          <a:p>
            <a:r>
              <a:rPr lang="pt-BR" sz="2800" b="1" i="1" dirty="0">
                <a:solidFill>
                  <a:srgbClr val="C00000"/>
                </a:solidFill>
              </a:rPr>
              <a:t>Caminhos sobre os abismos. </a:t>
            </a:r>
            <a:endParaRPr lang="pt-BR" sz="2800" dirty="0">
              <a:solidFill>
                <a:srgbClr val="C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419872" y="5229200"/>
            <a:ext cx="5328592" cy="1008112"/>
          </a:xfrm>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pPr algn="just">
              <a:buNone/>
            </a:pPr>
            <a:r>
              <a:rPr lang="pt-BR" dirty="0"/>
              <a:t>       A solidão não é o contrário da </a:t>
            </a:r>
            <a:r>
              <a:rPr lang="pt-BR" dirty="0" err="1"/>
              <a:t>relacionalidade</a:t>
            </a:r>
            <a:r>
              <a:rPr lang="pt-BR" dirty="0"/>
              <a:t>, assim como o pessoal não precisa ser uma contraposição do comunitário, do social e da solidariedade. </a:t>
            </a:r>
          </a:p>
        </p:txBody>
      </p:sp>
      <p:sp>
        <p:nvSpPr>
          <p:cNvPr id="4" name="Retângulo 3"/>
          <p:cNvSpPr/>
          <p:nvPr/>
        </p:nvSpPr>
        <p:spPr>
          <a:xfrm>
            <a:off x="395536" y="332656"/>
            <a:ext cx="482453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pt-BR" dirty="0"/>
              <a:t>Conviver é percorrer tais trilhas, relacionar-se é buscar e permitir a transparência das alteridades, amar é terna carícia de corações. Uma derradeira solidão, porém, restará sempre. </a:t>
            </a:r>
          </a:p>
        </p:txBody>
      </p:sp>
      <p:sp>
        <p:nvSpPr>
          <p:cNvPr id="5" name="Retângulo 4"/>
          <p:cNvSpPr/>
          <p:nvPr/>
        </p:nvSpPr>
        <p:spPr>
          <a:xfrm>
            <a:off x="1763688" y="1844824"/>
            <a:ext cx="7128792"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pt-BR" dirty="0"/>
              <a:t>O outro será sempre o outro. Mas podemos aprender a compreender a linguagem de seu olhar, a expressão de sua face, os gestos de suas mãos, a melodia de suas palavras, a fala de seu silêncio e, seguindo os acenos de sua inviolável liberdade, descer ao seu coração, fazendo do distante um próximo e do próximo, um íntimo e do íntimo, um amável mistério. E isto será tudo. Pois entre absolutos não há síntese, mas apenas diálogo.</a:t>
            </a:r>
          </a:p>
        </p:txBody>
      </p:sp>
      <p:sp>
        <p:nvSpPr>
          <p:cNvPr id="6" name="Retângulo 5"/>
          <p:cNvSpPr/>
          <p:nvPr/>
        </p:nvSpPr>
        <p:spPr>
          <a:xfrm>
            <a:off x="395536" y="3933056"/>
            <a:ext cx="554461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pt-BR" dirty="0"/>
              <a:t>O Ser Humano é mesmo uma última solidão. Indevassável por quem quer que seja, porque, no profundo, radicado no último mistério do mundo e dos homens: Deus.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pt-BR" dirty="0"/>
          </a:p>
        </p:txBody>
      </p:sp>
      <p:sp>
        <p:nvSpPr>
          <p:cNvPr id="3" name="Content Placeholder 2"/>
          <p:cNvSpPr>
            <a:spLocks noGrp="1"/>
          </p:cNvSpPr>
          <p:nvPr>
            <p:ph idx="1"/>
          </p:nvPr>
        </p:nvSpPr>
        <p:spPr/>
        <p:txBody>
          <a:bodyPr/>
          <a:lstStyle/>
          <a:p>
            <a:r>
              <a:rPr lang="pt-BR" dirty="0"/>
              <a:t>Este texto, quase a totalidade, foi escrito pelo saudoso e amigo Frei Prudente Neri. Escrevi apenas </a:t>
            </a:r>
            <a:r>
              <a:rPr lang="pt-BR"/>
              <a:t>alguns parágrafos.</a:t>
            </a:r>
            <a:endParaRPr lang="pt-BR" dirty="0"/>
          </a:p>
        </p:txBody>
      </p:sp>
    </p:spTree>
    <p:extLst>
      <p:ext uri="{BB962C8B-B14F-4D97-AF65-F5344CB8AC3E}">
        <p14:creationId xmlns:p14="http://schemas.microsoft.com/office/powerpoint/2010/main" val="20337871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7544" y="2492896"/>
            <a:ext cx="8229600" cy="1684784"/>
          </a:xfrm>
        </p:spPr>
        <p:txBody>
          <a:bodyPr>
            <a:normAutofit/>
          </a:bodyPr>
          <a:lstStyle/>
          <a:p>
            <a:pPr algn="ctr" eaLnBrk="0" hangingPunct="0">
              <a:buNone/>
            </a:pPr>
            <a:r>
              <a:rPr lang="pt-BR" sz="2400" dirty="0">
                <a:latin typeface="Calibri" pitchFamily="34" charset="0"/>
                <a:cs typeface="Times New Roman" pitchFamily="18" charset="0"/>
              </a:rPr>
              <a:t>William Cesar Castilho Pereira</a:t>
            </a:r>
            <a:endParaRPr lang="pt-BR" sz="2400" dirty="0">
              <a:latin typeface="Calibri" pitchFamily="34" charset="0"/>
            </a:endParaRPr>
          </a:p>
          <a:p>
            <a:pPr algn="ctr" eaLnBrk="0" hangingPunct="0">
              <a:buNone/>
            </a:pPr>
            <a:r>
              <a:rPr lang="pt-BR" sz="2400" dirty="0">
                <a:latin typeface="Calibri" pitchFamily="34" charset="0"/>
                <a:ea typeface="Times New Roman" pitchFamily="18" charset="0"/>
                <a:cs typeface="Arial" charset="0"/>
                <a:hlinkClick r:id="rId2"/>
              </a:rPr>
              <a:t>williamccastilho@uol.com.br</a:t>
            </a:r>
            <a:endParaRPr lang="pt-BR" sz="2400" dirty="0">
              <a:latin typeface="Calibri" pitchFamily="34" charset="0"/>
              <a:cs typeface="Times New Roman" pitchFamily="18" charset="0"/>
            </a:endParaRPr>
          </a:p>
          <a:p>
            <a:pPr algn="ctr" eaLnBrk="0" hangingPunct="0">
              <a:buNone/>
            </a:pPr>
            <a:r>
              <a:rPr lang="pt-BR" sz="2400" dirty="0">
                <a:latin typeface="Calibri" pitchFamily="34" charset="0"/>
                <a:cs typeface="Arial" charset="0"/>
              </a:rPr>
              <a:t>031 984 52 2331 – 031 3227 7357</a:t>
            </a:r>
            <a:endParaRPr lang="pt-BR" sz="2400" dirty="0">
              <a:latin typeface="Calibri" pitchFamily="34" charset="0"/>
            </a:endParaRP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4355976" y="764704"/>
            <a:ext cx="2808312" cy="1015663"/>
          </a:xfrm>
          <a:prstGeom prst="rect">
            <a:avLst/>
          </a:prstGeom>
          <a:noFill/>
        </p:spPr>
        <p:txBody>
          <a:bodyPr wrap="square" rtlCol="0">
            <a:spAutoFit/>
          </a:bodyPr>
          <a:lstStyle/>
          <a:p>
            <a:pPr algn="ctr"/>
            <a:r>
              <a:rPr lang="pt-BR" sz="2000" b="1" dirty="0"/>
              <a:t>Arte de viver juntos; fonte de problemas, conflitos realização.</a:t>
            </a:r>
          </a:p>
        </p:txBody>
      </p:sp>
      <p:sp>
        <p:nvSpPr>
          <p:cNvPr id="8" name="CaixaDeTexto 7"/>
          <p:cNvSpPr txBox="1"/>
          <p:nvPr/>
        </p:nvSpPr>
        <p:spPr>
          <a:xfrm>
            <a:off x="971600" y="1700808"/>
            <a:ext cx="3096344" cy="2016224"/>
          </a:xfrm>
          <a:prstGeom prst="rect">
            <a:avLst/>
          </a:prstGeom>
          <a:noFill/>
        </p:spPr>
        <p:txBody>
          <a:bodyPr wrap="square" rtlCol="0">
            <a:spAutoFit/>
          </a:bodyPr>
          <a:lstStyle/>
          <a:p>
            <a:pPr algn="ctr"/>
            <a:r>
              <a:rPr lang="pt-BR" sz="2000" b="1" dirty="0"/>
              <a:t>Busca pelo o outro, temos solidão-frio de inverno da angústia. Busca demasiada pode provocar sufocamento, excesso de apego.</a:t>
            </a:r>
          </a:p>
        </p:txBody>
      </p:sp>
      <p:sp>
        <p:nvSpPr>
          <p:cNvPr id="9" name="Retângulo 8"/>
          <p:cNvSpPr/>
          <p:nvPr/>
        </p:nvSpPr>
        <p:spPr>
          <a:xfrm>
            <a:off x="4644008" y="3140968"/>
            <a:ext cx="3168352" cy="1323439"/>
          </a:xfrm>
          <a:prstGeom prst="rect">
            <a:avLst/>
          </a:prstGeom>
        </p:spPr>
        <p:txBody>
          <a:bodyPr wrap="square">
            <a:spAutoFit/>
          </a:bodyPr>
          <a:lstStyle/>
          <a:p>
            <a:pPr algn="ctr"/>
            <a:r>
              <a:rPr lang="pt-BR" sz="2000" b="1" dirty="0"/>
              <a:t>Relar não é relacionar. Relar dói e machuca. Relacionar-se com certa distância, por sua vez, aquece. </a:t>
            </a:r>
          </a:p>
        </p:txBody>
      </p:sp>
      <p:sp>
        <p:nvSpPr>
          <p:cNvPr id="10" name="Retângulo 9"/>
          <p:cNvSpPr/>
          <p:nvPr/>
        </p:nvSpPr>
        <p:spPr>
          <a:xfrm>
            <a:off x="4932040" y="5301208"/>
            <a:ext cx="3131840" cy="1015663"/>
          </a:xfrm>
          <a:prstGeom prst="rect">
            <a:avLst/>
          </a:prstGeom>
        </p:spPr>
        <p:txBody>
          <a:bodyPr wrap="square">
            <a:spAutoFit/>
          </a:bodyPr>
          <a:lstStyle/>
          <a:p>
            <a:pPr algn="ctr"/>
            <a:r>
              <a:rPr lang="pt-BR" sz="2000" dirty="0"/>
              <a:t> </a:t>
            </a:r>
            <a:r>
              <a:rPr lang="pt-BR" sz="2000" b="1" dirty="0"/>
              <a:t>Viver juntos para manter aquecidos os nossos relacionamentos afetivos. </a:t>
            </a:r>
          </a:p>
        </p:txBody>
      </p:sp>
      <p:sp>
        <p:nvSpPr>
          <p:cNvPr id="13" name="Retângulo 12"/>
          <p:cNvSpPr/>
          <p:nvPr/>
        </p:nvSpPr>
        <p:spPr>
          <a:xfrm>
            <a:off x="1115616" y="4365104"/>
            <a:ext cx="2952328" cy="1631216"/>
          </a:xfrm>
          <a:prstGeom prst="rect">
            <a:avLst/>
          </a:prstGeom>
        </p:spPr>
        <p:txBody>
          <a:bodyPr wrap="square">
            <a:spAutoFit/>
          </a:bodyPr>
          <a:lstStyle/>
          <a:p>
            <a:pPr algn="ctr"/>
            <a:r>
              <a:rPr lang="pt-BR" sz="2000" b="1" dirty="0"/>
              <a:t>Existem, portanto, duas posições num relacionamento: a dimensão da solidão e o isolamento.</a:t>
            </a:r>
          </a:p>
        </p:txBody>
      </p:sp>
      <p:sp>
        <p:nvSpPr>
          <p:cNvPr id="16" name="Retângulo 15"/>
          <p:cNvSpPr/>
          <p:nvPr/>
        </p:nvSpPr>
        <p:spPr>
          <a:xfrm>
            <a:off x="323528" y="548680"/>
            <a:ext cx="3600400" cy="523220"/>
          </a:xfrm>
          <a:prstGeom prst="rect">
            <a:avLst/>
          </a:prstGeom>
        </p:spPr>
        <p:txBody>
          <a:bodyPr wrap="square">
            <a:spAutoFit/>
          </a:bodyPr>
          <a:lstStyle/>
          <a:p>
            <a:pPr algn="ctr"/>
            <a:r>
              <a:rPr lang="pt-BR" sz="2800" b="1" dirty="0">
                <a:solidFill>
                  <a:srgbClr val="C00000"/>
                </a:solidFill>
              </a:rPr>
              <a:t>RELAÇÃO HUMANA</a:t>
            </a:r>
          </a:p>
        </p:txBody>
      </p:sp>
      <p:sp>
        <p:nvSpPr>
          <p:cNvPr id="17" name="Elipse 16"/>
          <p:cNvSpPr/>
          <p:nvPr/>
        </p:nvSpPr>
        <p:spPr>
          <a:xfrm>
            <a:off x="4211960" y="476672"/>
            <a:ext cx="3240360" cy="14184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8" name="Elipse 17"/>
          <p:cNvSpPr/>
          <p:nvPr/>
        </p:nvSpPr>
        <p:spPr>
          <a:xfrm>
            <a:off x="4644008" y="5013176"/>
            <a:ext cx="3528392" cy="15395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Elipse 18"/>
          <p:cNvSpPr/>
          <p:nvPr/>
        </p:nvSpPr>
        <p:spPr>
          <a:xfrm>
            <a:off x="4283968" y="2852936"/>
            <a:ext cx="3960440" cy="17281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0" name="Elipse 19"/>
          <p:cNvSpPr/>
          <p:nvPr/>
        </p:nvSpPr>
        <p:spPr>
          <a:xfrm>
            <a:off x="827584" y="4221088"/>
            <a:ext cx="3528392" cy="172819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Elipse 20"/>
          <p:cNvSpPr/>
          <p:nvPr/>
        </p:nvSpPr>
        <p:spPr>
          <a:xfrm>
            <a:off x="395536" y="1340768"/>
            <a:ext cx="3888432" cy="23762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23" name="Conector reto 22"/>
          <p:cNvCxnSpPr/>
          <p:nvPr/>
        </p:nvCxnSpPr>
        <p:spPr>
          <a:xfrm flipV="1">
            <a:off x="4067944" y="1700808"/>
            <a:ext cx="618556" cy="301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ector reto 26"/>
          <p:cNvCxnSpPr/>
          <p:nvPr/>
        </p:nvCxnSpPr>
        <p:spPr>
          <a:xfrm>
            <a:off x="4283968" y="5301208"/>
            <a:ext cx="504056"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ector reto 31"/>
          <p:cNvCxnSpPr/>
          <p:nvPr/>
        </p:nvCxnSpPr>
        <p:spPr>
          <a:xfrm flipV="1">
            <a:off x="3635896" y="4005064"/>
            <a:ext cx="792088"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ector reto 33"/>
          <p:cNvCxnSpPr/>
          <p:nvPr/>
        </p:nvCxnSpPr>
        <p:spPr>
          <a:xfrm flipH="1" flipV="1">
            <a:off x="4283968" y="2780928"/>
            <a:ext cx="1008112" cy="14401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2"/>
          <p:cNvSpPr>
            <a:spLocks noGrp="1"/>
          </p:cNvSpPr>
          <p:nvPr>
            <p:ph idx="1"/>
          </p:nvPr>
        </p:nvSpPr>
        <p:spPr>
          <a:xfrm>
            <a:off x="1547664" y="1412776"/>
            <a:ext cx="6840760" cy="864096"/>
          </a:xfrm>
        </p:spPr>
        <p:txBody>
          <a:bodyPr>
            <a:noAutofit/>
          </a:bodyPr>
          <a:lstStyle/>
          <a:p>
            <a:pPr marL="0" indent="0" algn="ctr">
              <a:spcBef>
                <a:spcPts val="0"/>
              </a:spcBef>
              <a:buNone/>
            </a:pPr>
            <a:r>
              <a:rPr lang="pt-BR" sz="2200" b="1" dirty="0">
                <a:solidFill>
                  <a:srgbClr val="663300"/>
                </a:solidFill>
                <a:latin typeface="Verdana" pitchFamily="34" charset="0"/>
                <a:ea typeface="Verdana" pitchFamily="34" charset="0"/>
                <a:cs typeface="Verdana" pitchFamily="34" charset="0"/>
              </a:rPr>
              <a:t>Como podemos experimentar a dimensão da solidão sem viver “só”? </a:t>
            </a:r>
          </a:p>
          <a:p>
            <a:endParaRPr lang="pt-BR" sz="2200" dirty="0"/>
          </a:p>
        </p:txBody>
      </p:sp>
      <p:sp>
        <p:nvSpPr>
          <p:cNvPr id="5" name="Retângulo 4"/>
          <p:cNvSpPr/>
          <p:nvPr/>
        </p:nvSpPr>
        <p:spPr>
          <a:xfrm>
            <a:off x="3275856" y="2636912"/>
            <a:ext cx="3240360" cy="1446550"/>
          </a:xfrm>
          <a:prstGeom prst="rect">
            <a:avLst/>
          </a:prstGeom>
        </p:spPr>
        <p:txBody>
          <a:bodyPr wrap="square">
            <a:spAutoFit/>
          </a:bodyPr>
          <a:lstStyle/>
          <a:p>
            <a:pPr algn="ctr"/>
            <a:r>
              <a:rPr lang="pt-BR" sz="2200" b="1" dirty="0">
                <a:solidFill>
                  <a:srgbClr val="C00000"/>
                </a:solidFill>
                <a:latin typeface="Verdana" pitchFamily="34" charset="0"/>
                <a:ea typeface="Verdana" pitchFamily="34" charset="0"/>
                <a:cs typeface="Verdana" pitchFamily="34" charset="0"/>
              </a:rPr>
              <a:t>Viver próximo, em comunidade, significa ser ferido ou ferir o outro? </a:t>
            </a:r>
          </a:p>
        </p:txBody>
      </p:sp>
      <p:sp>
        <p:nvSpPr>
          <p:cNvPr id="6" name="Retângulo 5"/>
          <p:cNvSpPr/>
          <p:nvPr/>
        </p:nvSpPr>
        <p:spPr>
          <a:xfrm>
            <a:off x="1691680" y="4509120"/>
            <a:ext cx="6192688" cy="769441"/>
          </a:xfrm>
          <a:prstGeom prst="rect">
            <a:avLst/>
          </a:prstGeom>
        </p:spPr>
        <p:txBody>
          <a:bodyPr wrap="square">
            <a:spAutoFit/>
          </a:bodyPr>
          <a:lstStyle/>
          <a:p>
            <a:pPr algn="ctr"/>
            <a:r>
              <a:rPr lang="pt-BR" sz="2200" b="1" dirty="0">
                <a:solidFill>
                  <a:srgbClr val="663300"/>
                </a:solidFill>
                <a:latin typeface="Verdana" pitchFamily="34" charset="0"/>
                <a:ea typeface="Verdana" pitchFamily="34" charset="0"/>
                <a:cs typeface="Verdana" pitchFamily="34" charset="0"/>
              </a:rPr>
              <a:t>Como nos aquecer mutuamente, com ternura e afeto?</a:t>
            </a:r>
          </a:p>
        </p:txBody>
      </p:sp>
      <p:sp>
        <p:nvSpPr>
          <p:cNvPr id="7" name="Texto explicativo em elipse 6"/>
          <p:cNvSpPr/>
          <p:nvPr/>
        </p:nvSpPr>
        <p:spPr>
          <a:xfrm>
            <a:off x="539552" y="260648"/>
            <a:ext cx="8424936" cy="5688632"/>
          </a:xfrm>
          <a:prstGeom prst="wedgeEllipseCallou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188640"/>
            <a:ext cx="8568952" cy="490066"/>
          </a:xfrm>
        </p:spPr>
        <p:txBody>
          <a:bodyPr>
            <a:normAutofit/>
          </a:bodyPr>
          <a:lstStyle/>
          <a:p>
            <a:r>
              <a:rPr lang="pt-BR" sz="2500" b="1" dirty="0">
                <a:solidFill>
                  <a:srgbClr val="C00000"/>
                </a:solidFill>
              </a:rPr>
              <a:t> Aquele que deseja jamais </a:t>
            </a:r>
            <a:r>
              <a:rPr lang="pt-BR" sz="2400" b="1" dirty="0">
                <a:solidFill>
                  <a:srgbClr val="C00000"/>
                </a:solidFill>
              </a:rPr>
              <a:t>cesse</a:t>
            </a:r>
            <a:r>
              <a:rPr lang="pt-BR" sz="2500" b="1" dirty="0">
                <a:solidFill>
                  <a:srgbClr val="C00000"/>
                </a:solidFill>
              </a:rPr>
              <a:t> de desejar... </a:t>
            </a:r>
            <a:endParaRPr lang="pt-BR" sz="2500" dirty="0">
              <a:solidFill>
                <a:srgbClr val="C00000"/>
              </a:solidFill>
            </a:endParaRPr>
          </a:p>
        </p:txBody>
      </p:sp>
      <p:sp>
        <p:nvSpPr>
          <p:cNvPr id="5" name="CaixaDeTexto 4"/>
          <p:cNvSpPr txBox="1"/>
          <p:nvPr/>
        </p:nvSpPr>
        <p:spPr>
          <a:xfrm>
            <a:off x="2627784" y="836712"/>
            <a:ext cx="4103182" cy="369332"/>
          </a:xfrm>
          <a:prstGeom prst="rect">
            <a:avLst/>
          </a:prstGeom>
          <a:noFill/>
        </p:spPr>
        <p:txBody>
          <a:bodyPr wrap="none" rtlCol="0">
            <a:spAutoFit/>
          </a:bodyPr>
          <a:lstStyle/>
          <a:p>
            <a:r>
              <a:rPr lang="pt-BR" b="1" dirty="0">
                <a:solidFill>
                  <a:srgbClr val="663300"/>
                </a:solidFill>
                <a:latin typeface="Verdana" pitchFamily="34" charset="0"/>
                <a:ea typeface="Verdana" pitchFamily="34" charset="0"/>
                <a:cs typeface="Verdana" pitchFamily="34" charset="0"/>
              </a:rPr>
              <a:t>VERDADES ANTROPOLÓGICAS</a:t>
            </a:r>
          </a:p>
        </p:txBody>
      </p:sp>
      <p:sp>
        <p:nvSpPr>
          <p:cNvPr id="6" name="CaixaDeTexto 5"/>
          <p:cNvSpPr txBox="1"/>
          <p:nvPr/>
        </p:nvSpPr>
        <p:spPr>
          <a:xfrm>
            <a:off x="179512" y="1484784"/>
            <a:ext cx="3888432"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pt-BR" b="1" dirty="0">
                <a:ea typeface="Verdana" pitchFamily="34" charset="0"/>
                <a:cs typeface="Verdana" pitchFamily="34" charset="0"/>
              </a:rPr>
              <a:t>Homem ser social = constitui-se de relações as mais variadas.</a:t>
            </a:r>
          </a:p>
          <a:p>
            <a:pPr algn="just"/>
            <a:r>
              <a:rPr lang="pt-BR" b="1" dirty="0">
                <a:ea typeface="Verdana" pitchFamily="34" charset="0"/>
                <a:cs typeface="Verdana" pitchFamily="34" charset="0"/>
              </a:rPr>
              <a:t>Fato bruto do nosso ser. Somos fruto de uma relação</a:t>
            </a:r>
          </a:p>
          <a:p>
            <a:pPr algn="just"/>
            <a:r>
              <a:rPr lang="pt-BR" b="1" dirty="0">
                <a:ea typeface="Verdana" pitchFamily="34" charset="0"/>
                <a:cs typeface="Verdana" pitchFamily="34" charset="0"/>
              </a:rPr>
              <a:t>Rede de complexas interdependências = crescimento  e  formação de nossa identidade.</a:t>
            </a:r>
          </a:p>
        </p:txBody>
      </p:sp>
      <p:sp>
        <p:nvSpPr>
          <p:cNvPr id="7" name="Retângulo 6"/>
          <p:cNvSpPr/>
          <p:nvPr/>
        </p:nvSpPr>
        <p:spPr>
          <a:xfrm>
            <a:off x="5076056" y="1484784"/>
            <a:ext cx="3888432" cy="20313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lvl="0" eaLnBrk="0" fontAlgn="base" hangingPunct="0">
              <a:spcBef>
                <a:spcPct val="0"/>
              </a:spcBef>
              <a:spcAft>
                <a:spcPct val="0"/>
              </a:spcAft>
            </a:pPr>
            <a:r>
              <a:rPr lang="pt-BR" b="1" dirty="0">
                <a:solidFill>
                  <a:schemeClr val="tx1"/>
                </a:solidFill>
                <a:ea typeface="Verdana" pitchFamily="34" charset="0"/>
                <a:cs typeface="Verdana" pitchFamily="34" charset="0"/>
              </a:rPr>
              <a:t>Contraposta à </a:t>
            </a:r>
            <a:r>
              <a:rPr lang="pt-BR" b="1" dirty="0" err="1">
                <a:solidFill>
                  <a:schemeClr val="tx1"/>
                </a:solidFill>
                <a:ea typeface="Verdana" pitchFamily="34" charset="0"/>
                <a:cs typeface="Verdana" pitchFamily="34" charset="0"/>
              </a:rPr>
              <a:t>relacionalidade</a:t>
            </a:r>
            <a:r>
              <a:rPr lang="pt-BR" b="1" dirty="0">
                <a:solidFill>
                  <a:schemeClr val="tx1"/>
                </a:solidFill>
                <a:ea typeface="Verdana" pitchFamily="34" charset="0"/>
                <a:cs typeface="Verdana" pitchFamily="34" charset="0"/>
              </a:rPr>
              <a:t>, </a:t>
            </a:r>
          </a:p>
          <a:p>
            <a:pPr lvl="0" eaLnBrk="0" fontAlgn="base" hangingPunct="0">
              <a:spcBef>
                <a:spcPct val="0"/>
              </a:spcBef>
              <a:spcAft>
                <a:spcPct val="0"/>
              </a:spcAft>
            </a:pPr>
            <a:r>
              <a:rPr lang="pt-BR" b="1" dirty="0">
                <a:solidFill>
                  <a:schemeClr val="tx1"/>
                </a:solidFill>
                <a:ea typeface="Verdana" pitchFamily="34" charset="0"/>
                <a:cs typeface="Verdana" pitchFamily="34" charset="0"/>
              </a:rPr>
              <a:t>é a solidão. </a:t>
            </a:r>
          </a:p>
          <a:p>
            <a:pPr lvl="0" algn="just" eaLnBrk="0" fontAlgn="base" hangingPunct="0">
              <a:spcBef>
                <a:spcPct val="0"/>
              </a:spcBef>
              <a:spcAft>
                <a:spcPct val="0"/>
              </a:spcAft>
            </a:pPr>
            <a:r>
              <a:rPr lang="pt-BR" b="1" dirty="0">
                <a:solidFill>
                  <a:schemeClr val="tx1"/>
                </a:solidFill>
                <a:ea typeface="Verdana" pitchFamily="34" charset="0"/>
                <a:cs typeface="Verdana" pitchFamily="34" charset="0"/>
              </a:rPr>
              <a:t>constitui-se uma experiência essencial para o relacionamento </a:t>
            </a:r>
            <a:r>
              <a:rPr lang="pt-BR" b="1" dirty="0" err="1">
                <a:solidFill>
                  <a:schemeClr val="tx1"/>
                </a:solidFill>
                <a:ea typeface="Verdana" pitchFamily="34" charset="0"/>
                <a:cs typeface="Verdana" pitchFamily="34" charset="0"/>
              </a:rPr>
              <a:t>humano.Experiência</a:t>
            </a:r>
            <a:r>
              <a:rPr lang="pt-BR" b="1" dirty="0">
                <a:solidFill>
                  <a:schemeClr val="tx1"/>
                </a:solidFill>
                <a:ea typeface="Verdana" pitchFamily="34" charset="0"/>
                <a:cs typeface="Verdana" pitchFamily="34" charset="0"/>
              </a:rPr>
              <a:t> do vazio, que potencializa e proporciona o encontro e a comunicação com o outro. </a:t>
            </a:r>
          </a:p>
        </p:txBody>
      </p:sp>
      <p:sp>
        <p:nvSpPr>
          <p:cNvPr id="10" name="Seta para a direita 9"/>
          <p:cNvSpPr/>
          <p:nvPr/>
        </p:nvSpPr>
        <p:spPr>
          <a:xfrm>
            <a:off x="4427984" y="1988840"/>
            <a:ext cx="432048" cy="864096"/>
          </a:xfrm>
          <a:prstGeom prst="rightArrow">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3" name="Texto explicativo retangular 12"/>
          <p:cNvSpPr/>
          <p:nvPr/>
        </p:nvSpPr>
        <p:spPr>
          <a:xfrm rot="10800000">
            <a:off x="323528" y="4149080"/>
            <a:ext cx="8461448" cy="2520280"/>
          </a:xfrm>
          <a:prstGeom prst="wedge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p:cNvSpPr/>
          <p:nvPr/>
        </p:nvSpPr>
        <p:spPr>
          <a:xfrm>
            <a:off x="467544" y="4581128"/>
            <a:ext cx="4176464" cy="1846659"/>
          </a:xfrm>
          <a:prstGeom prst="rect">
            <a:avLst/>
          </a:prstGeom>
        </p:spPr>
        <p:txBody>
          <a:bodyPr wrap="square">
            <a:spAutoFit/>
          </a:bodyPr>
          <a:lstStyle/>
          <a:p>
            <a:pPr algn="just"/>
            <a:r>
              <a:rPr lang="pt-BR" sz="1900" b="1" dirty="0">
                <a:ea typeface="Verdana" pitchFamily="34" charset="0"/>
                <a:cs typeface="Verdana" pitchFamily="34" charset="0"/>
              </a:rPr>
              <a:t>Não é idêntica à vivência de isolamento, uma vez que o viver “só” é uma tentativa de negar uma </a:t>
            </a:r>
            <a:r>
              <a:rPr lang="pt-BR" sz="1900" b="1" dirty="0" err="1">
                <a:ea typeface="Verdana" pitchFamily="34" charset="0"/>
                <a:cs typeface="Verdana" pitchFamily="34" charset="0"/>
              </a:rPr>
              <a:t>super-dependência</a:t>
            </a:r>
            <a:r>
              <a:rPr lang="pt-BR" sz="1900" b="1" dirty="0">
                <a:ea typeface="Verdana" pitchFamily="34" charset="0"/>
                <a:cs typeface="Verdana" pitchFamily="34" charset="0"/>
              </a:rPr>
              <a:t>, forma reativa (defesa) de precisar demasiadamente do outro, maneira de não suportar o apego.</a:t>
            </a:r>
          </a:p>
        </p:txBody>
      </p:sp>
      <p:sp>
        <p:nvSpPr>
          <p:cNvPr id="15" name="Retângulo 14"/>
          <p:cNvSpPr/>
          <p:nvPr/>
        </p:nvSpPr>
        <p:spPr>
          <a:xfrm>
            <a:off x="5148064" y="4221088"/>
            <a:ext cx="3563888" cy="2431435"/>
          </a:xfrm>
          <a:prstGeom prst="rect">
            <a:avLst/>
          </a:prstGeom>
        </p:spPr>
        <p:txBody>
          <a:bodyPr wrap="square">
            <a:spAutoFit/>
          </a:bodyPr>
          <a:lstStyle/>
          <a:p>
            <a:pPr lvl="0" algn="just" eaLnBrk="0" fontAlgn="base" hangingPunct="0">
              <a:spcBef>
                <a:spcPct val="0"/>
              </a:spcBef>
              <a:spcAft>
                <a:spcPct val="0"/>
              </a:spcAft>
            </a:pPr>
            <a:r>
              <a:rPr lang="pt-BR" sz="1900" b="1" dirty="0">
                <a:solidFill>
                  <a:srgbClr val="FF0000"/>
                </a:solidFill>
                <a:ea typeface="Verdana" pitchFamily="34" charset="0"/>
                <a:cs typeface="Verdana" pitchFamily="34" charset="0"/>
              </a:rPr>
              <a:t>É uma  tentativa gritante de solicitar do outro amparo e proteção. O sujeito “só” vive amargando ódio e abandono. Seu fechamento pode levá-lo a loucura ou a autodestruição. </a:t>
            </a:r>
            <a:r>
              <a:rPr lang="pt-BR" sz="1900" b="1" dirty="0">
                <a:ea typeface="Verdana" pitchFamily="34" charset="0"/>
                <a:cs typeface="Verdana" pitchFamily="34" charset="0"/>
              </a:rPr>
              <a:t>Portanto, “n</a:t>
            </a:r>
            <a:r>
              <a:rPr lang="pt-BR" sz="1900" b="1" i="1" dirty="0">
                <a:ea typeface="Verdana" pitchFamily="34" charset="0"/>
                <a:cs typeface="Verdana" pitchFamily="34" charset="0"/>
              </a:rPr>
              <a:t>ão é bom que o homem viva só”</a:t>
            </a:r>
            <a:r>
              <a:rPr lang="pt-BR" sz="1900" b="1" dirty="0">
                <a:ea typeface="Verdana" pitchFamily="34" charset="0"/>
                <a:cs typeface="Verdana" pitchFamily="34" charset="0"/>
              </a:rPr>
              <a:t> (</a:t>
            </a:r>
            <a:r>
              <a:rPr lang="pt-BR" sz="1900" b="1" dirty="0" err="1">
                <a:ea typeface="Verdana" pitchFamily="34" charset="0"/>
                <a:cs typeface="Verdana" pitchFamily="34" charset="0"/>
              </a:rPr>
              <a:t>Gen</a:t>
            </a:r>
            <a:r>
              <a:rPr lang="pt-BR" sz="1900" b="1" dirty="0">
                <a:ea typeface="Verdana" pitchFamily="34" charset="0"/>
                <a:cs typeface="Verdana" pitchFamily="34" charset="0"/>
              </a:rPr>
              <a:t> 2, 18).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2771800" y="404664"/>
            <a:ext cx="5904656" cy="1631216"/>
          </a:xfrm>
          <a:prstGeom prst="rect">
            <a:avLst/>
          </a:prstGeom>
        </p:spPr>
        <p:txBody>
          <a:bodyPr wrap="square">
            <a:spAutoFit/>
          </a:bodyPr>
          <a:lstStyle/>
          <a:p>
            <a:pPr algn="just"/>
            <a:r>
              <a:rPr lang="pt-BR" sz="2000" dirty="0"/>
              <a:t>Tarefa central da ascese: mergulhar dentro de si.  Mergulhar-se não é repetir o já sabido, mas debruçar-se sobre o ainda desconhecido ou simplesmente esquecido, </a:t>
            </a:r>
            <a:r>
              <a:rPr lang="pt-BR" sz="2000" dirty="0" err="1"/>
              <a:t>desocultando</a:t>
            </a:r>
            <a:r>
              <a:rPr lang="pt-BR" sz="2000" dirty="0"/>
              <a:t> sua verdade ou recordando sua realidade.</a:t>
            </a:r>
          </a:p>
        </p:txBody>
      </p:sp>
      <p:sp>
        <p:nvSpPr>
          <p:cNvPr id="6" name="Retângulo 5"/>
          <p:cNvSpPr/>
          <p:nvPr/>
        </p:nvSpPr>
        <p:spPr>
          <a:xfrm>
            <a:off x="683568" y="764704"/>
            <a:ext cx="1586785" cy="461665"/>
          </a:xfrm>
          <a:prstGeom prst="rect">
            <a:avLst/>
          </a:prstGeom>
        </p:spPr>
        <p:txBody>
          <a:bodyPr wrap="square">
            <a:spAutoFit/>
          </a:bodyPr>
          <a:lstStyle/>
          <a:p>
            <a:r>
              <a:rPr lang="pt-BR" sz="2400" b="1" dirty="0">
                <a:solidFill>
                  <a:srgbClr val="C00000"/>
                </a:solidFill>
              </a:rPr>
              <a:t> Solidão:</a:t>
            </a:r>
            <a:endParaRPr lang="pt-BR" sz="2400" dirty="0">
              <a:solidFill>
                <a:srgbClr val="C00000"/>
              </a:solidFill>
            </a:endParaRPr>
          </a:p>
        </p:txBody>
      </p:sp>
      <p:sp>
        <p:nvSpPr>
          <p:cNvPr id="7" name="Retângulo 6"/>
          <p:cNvSpPr/>
          <p:nvPr/>
        </p:nvSpPr>
        <p:spPr>
          <a:xfrm>
            <a:off x="683568" y="4797152"/>
            <a:ext cx="7920880" cy="1446550"/>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just"/>
            <a:r>
              <a:rPr lang="pt-BR" sz="2200" b="1" dirty="0"/>
              <a:t>Sustentar a solidão é </a:t>
            </a:r>
            <a:r>
              <a:rPr lang="pt-BR" sz="2200" dirty="0"/>
              <a:t>ter consciência de si mesmo e buscar no outro uma realidade diferente. O outro como companheiro e como aquele que aponta para a diferença, não como avalista de meu desejo ou como aquele que sempre concorda com os meus anseios.</a:t>
            </a:r>
          </a:p>
        </p:txBody>
      </p:sp>
      <p:sp>
        <p:nvSpPr>
          <p:cNvPr id="8" name="Retângulo 7"/>
          <p:cNvSpPr/>
          <p:nvPr/>
        </p:nvSpPr>
        <p:spPr>
          <a:xfrm>
            <a:off x="1259632" y="2708920"/>
            <a:ext cx="3024336" cy="1846659"/>
          </a:xfrm>
          <a:prstGeom prst="rect">
            <a:avLst/>
          </a:prstGeom>
        </p:spPr>
        <p:txBody>
          <a:bodyPr wrap="square">
            <a:spAutoFit/>
          </a:bodyPr>
          <a:lstStyle/>
          <a:p>
            <a:pPr algn="just"/>
            <a:r>
              <a:rPr lang="pt-BR" sz="1900" b="1" dirty="0"/>
              <a:t>Remete a individuação e a uma ruptura com o estado de fusão com o outro</a:t>
            </a:r>
            <a:r>
              <a:rPr lang="pt-BR" sz="1900" dirty="0"/>
              <a:t>. Somos seres separados e não colados. Toxicômanos do outro.</a:t>
            </a:r>
          </a:p>
        </p:txBody>
      </p:sp>
      <p:sp>
        <p:nvSpPr>
          <p:cNvPr id="9" name="Retângulo 8"/>
          <p:cNvSpPr/>
          <p:nvPr/>
        </p:nvSpPr>
        <p:spPr>
          <a:xfrm>
            <a:off x="4716016" y="2780928"/>
            <a:ext cx="3240360" cy="1261884"/>
          </a:xfrm>
          <a:prstGeom prst="rect">
            <a:avLst/>
          </a:prstGeom>
        </p:spPr>
        <p:txBody>
          <a:bodyPr wrap="square">
            <a:spAutoFit/>
          </a:bodyPr>
          <a:lstStyle/>
          <a:p>
            <a:pPr algn="just"/>
            <a:r>
              <a:rPr lang="pt-BR" sz="1900" dirty="0"/>
              <a:t>É a </a:t>
            </a:r>
            <a:r>
              <a:rPr lang="pt-BR" sz="1900" b="1" dirty="0"/>
              <a:t>capacidade de amar com independência e autonomia</a:t>
            </a:r>
            <a:r>
              <a:rPr lang="pt-BR" sz="1900" dirty="0"/>
              <a:t>, elaborando a dor do hiato entre o eu e o outro. </a:t>
            </a:r>
          </a:p>
        </p:txBody>
      </p:sp>
      <p:sp>
        <p:nvSpPr>
          <p:cNvPr id="10" name="Retângulo 9"/>
          <p:cNvSpPr/>
          <p:nvPr/>
        </p:nvSpPr>
        <p:spPr>
          <a:xfrm>
            <a:off x="3137744" y="2060848"/>
            <a:ext cx="3113353" cy="430887"/>
          </a:xfrm>
          <a:prstGeom prst="rect">
            <a:avLst/>
          </a:prstGeom>
        </p:spPr>
        <p:txBody>
          <a:bodyPr wrap="none">
            <a:spAutoFit/>
          </a:bodyPr>
          <a:lstStyle/>
          <a:p>
            <a:pPr algn="just"/>
            <a:r>
              <a:rPr lang="pt-BR" sz="2200" b="1" dirty="0">
                <a:solidFill>
                  <a:srgbClr val="C00000"/>
                </a:solidFill>
              </a:rPr>
              <a:t>A Experiência da solidão:</a:t>
            </a:r>
          </a:p>
        </p:txBody>
      </p:sp>
      <p:sp>
        <p:nvSpPr>
          <p:cNvPr id="11" name="Seta em curva para a esquerda 10"/>
          <p:cNvSpPr/>
          <p:nvPr/>
        </p:nvSpPr>
        <p:spPr>
          <a:xfrm>
            <a:off x="8028384" y="2348880"/>
            <a:ext cx="731520" cy="1216152"/>
          </a:xfrm>
          <a:prstGeom prst="curvedLeftArrow">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2" name="Seta em curva para a direita 11"/>
          <p:cNvSpPr/>
          <p:nvPr/>
        </p:nvSpPr>
        <p:spPr>
          <a:xfrm>
            <a:off x="395536" y="2276872"/>
            <a:ext cx="731520" cy="1216152"/>
          </a:xfrm>
          <a:prstGeom prst="curvedRightArrow">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5" name="Meio-quadro 14"/>
          <p:cNvSpPr/>
          <p:nvPr/>
        </p:nvSpPr>
        <p:spPr>
          <a:xfrm rot="18957361">
            <a:off x="2459284" y="728603"/>
            <a:ext cx="537468" cy="561259"/>
          </a:xfrm>
          <a:prstGeom prst="halfFrame">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3600" dirty="0">
                <a:solidFill>
                  <a:srgbClr val="FF0000"/>
                </a:solidFill>
              </a:rPr>
              <a:t>Desamparo enquanto angustia</a:t>
            </a:r>
          </a:p>
        </p:txBody>
      </p:sp>
      <p:sp>
        <p:nvSpPr>
          <p:cNvPr id="3" name="Content Placeholder 2"/>
          <p:cNvSpPr>
            <a:spLocks noGrp="1"/>
          </p:cNvSpPr>
          <p:nvPr>
            <p:ph idx="1"/>
          </p:nvPr>
        </p:nvSpPr>
        <p:spPr/>
        <p:txBody>
          <a:bodyPr>
            <a:normAutofit lnSpcReduction="10000"/>
          </a:bodyPr>
          <a:lstStyle/>
          <a:p>
            <a:r>
              <a:rPr lang="pt-BR" sz="2400" dirty="0"/>
              <a:t>Desamparo tem algo de desabamento dos predicados pessoais.</a:t>
            </a:r>
          </a:p>
          <a:p>
            <a:r>
              <a:rPr lang="pt-BR" sz="2400" dirty="0"/>
              <a:t>Paralisia sem reação, extrema vulnerabilidade de estar fora de si. Dependência extrema do outro.</a:t>
            </a:r>
          </a:p>
          <a:p>
            <a:r>
              <a:rPr lang="pt-BR" sz="2400" dirty="0"/>
              <a:t>Diz respeito ao estado de </a:t>
            </a:r>
            <a:r>
              <a:rPr lang="pt-BR" sz="2400" dirty="0" err="1"/>
              <a:t>prematuração</a:t>
            </a:r>
            <a:r>
              <a:rPr lang="pt-BR" sz="2400" dirty="0"/>
              <a:t> do bebê.</a:t>
            </a:r>
          </a:p>
          <a:p>
            <a:r>
              <a:rPr lang="pt-BR" sz="2400" dirty="0"/>
              <a:t>Avaliação de constante perigo, medo. </a:t>
            </a:r>
          </a:p>
          <a:p>
            <a:r>
              <a:rPr lang="pt-BR" sz="2400" dirty="0"/>
              <a:t>Não projeta um horizonte. Apenas medo e desesperança.</a:t>
            </a:r>
          </a:p>
          <a:p>
            <a:r>
              <a:rPr lang="pt-BR" sz="2400" dirty="0"/>
              <a:t>Uma dor que não cessa e de um acúmulo de necessidades que não obtém satisfação.</a:t>
            </a:r>
          </a:p>
          <a:p>
            <a:r>
              <a:rPr lang="pt-BR" sz="2400" dirty="0"/>
              <a:t>Encruzilhada da solidão: colapso da capacidade de reação ou engajamento da transfiguração de possíveis saídas. Melancolia ou transfiguração.</a:t>
            </a:r>
          </a:p>
        </p:txBody>
      </p:sp>
    </p:spTree>
    <p:extLst>
      <p:ext uri="{BB962C8B-B14F-4D97-AF65-F5344CB8AC3E}">
        <p14:creationId xmlns:p14="http://schemas.microsoft.com/office/powerpoint/2010/main" val="3313168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a:solidFill>
                  <a:srgbClr val="FF0000"/>
                </a:solidFill>
              </a:rPr>
              <a:t>Melancolia</a:t>
            </a:r>
          </a:p>
        </p:txBody>
      </p:sp>
      <p:sp>
        <p:nvSpPr>
          <p:cNvPr id="3" name="Content Placeholder 2"/>
          <p:cNvSpPr>
            <a:spLocks noGrp="1"/>
          </p:cNvSpPr>
          <p:nvPr>
            <p:ph idx="1"/>
          </p:nvPr>
        </p:nvSpPr>
        <p:spPr/>
        <p:txBody>
          <a:bodyPr>
            <a:normAutofit fontScale="92500" lnSpcReduction="20000"/>
          </a:bodyPr>
          <a:lstStyle/>
          <a:p>
            <a:r>
              <a:rPr lang="pt-BR" dirty="0"/>
              <a:t>Perda do objeto de amor</a:t>
            </a:r>
          </a:p>
          <a:p>
            <a:r>
              <a:rPr lang="pt-BR" dirty="0"/>
              <a:t>Desanimo profundamente doloroso.</a:t>
            </a:r>
          </a:p>
          <a:p>
            <a:pPr algn="just"/>
            <a:r>
              <a:rPr lang="pt-BR" dirty="0"/>
              <a:t>Suspensão radical de interesse pelas pessoas, objetos e ideais.</a:t>
            </a:r>
          </a:p>
          <a:p>
            <a:pPr algn="just"/>
            <a:r>
              <a:rPr lang="pt-BR" dirty="0"/>
              <a:t>Perda da capacidade de amar a si e ao outro.</a:t>
            </a:r>
          </a:p>
          <a:p>
            <a:pPr algn="just"/>
            <a:r>
              <a:rPr lang="pt-BR" dirty="0"/>
              <a:t>Inibição de toda capacidade produtiva.</a:t>
            </a:r>
          </a:p>
          <a:p>
            <a:pPr algn="just"/>
            <a:r>
              <a:rPr lang="pt-BR" dirty="0"/>
              <a:t>Rebaixamento do sentimento de autoestima.</a:t>
            </a:r>
          </a:p>
          <a:p>
            <a:pPr algn="just"/>
            <a:r>
              <a:rPr lang="pt-BR" dirty="0"/>
              <a:t>Produção perseverante de auto recriminação e auto insulto.</a:t>
            </a:r>
          </a:p>
          <a:p>
            <a:pPr algn="just"/>
            <a:r>
              <a:rPr lang="pt-BR" dirty="0"/>
              <a:t>Expectativa delirante de punição até o suicídio.</a:t>
            </a:r>
          </a:p>
          <a:p>
            <a:pPr algn="just"/>
            <a:endParaRPr lang="pt-BR" dirty="0"/>
          </a:p>
          <a:p>
            <a:endParaRPr lang="pt-BR" dirty="0"/>
          </a:p>
        </p:txBody>
      </p:sp>
    </p:spTree>
    <p:extLst>
      <p:ext uri="{BB962C8B-B14F-4D97-AF65-F5344CB8AC3E}">
        <p14:creationId xmlns:p14="http://schemas.microsoft.com/office/powerpoint/2010/main" val="210314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3200" dirty="0">
                <a:solidFill>
                  <a:srgbClr val="C0504D"/>
                </a:solidFill>
              </a:rPr>
              <a:t>Solidão (Angustia) pode gerar desamparo</a:t>
            </a:r>
          </a:p>
        </p:txBody>
      </p:sp>
      <p:sp>
        <p:nvSpPr>
          <p:cNvPr id="3" name="Content Placeholder 2"/>
          <p:cNvSpPr>
            <a:spLocks noGrp="1"/>
          </p:cNvSpPr>
          <p:nvPr>
            <p:ph idx="1"/>
          </p:nvPr>
        </p:nvSpPr>
        <p:spPr/>
        <p:txBody>
          <a:bodyPr>
            <a:noAutofit/>
          </a:bodyPr>
          <a:lstStyle/>
          <a:p>
            <a:r>
              <a:rPr lang="pt-BR" sz="2000" dirty="0"/>
              <a:t>O desamparo não é algo contra o qual se luta (rejeita), mas algo que se afirma.</a:t>
            </a:r>
          </a:p>
          <a:p>
            <a:r>
              <a:rPr lang="pt-BR" sz="2000" dirty="0"/>
              <a:t>Desamparo pode gerar medo ou angustia social. Mas, desamparo pode ser pura energia ou potência libertadora.</a:t>
            </a:r>
          </a:p>
          <a:p>
            <a:r>
              <a:rPr lang="pt-BR" sz="2000" dirty="0"/>
              <a:t>Retirar o desamparo dessa prisão fóbica é a primeira condição de emancipação. </a:t>
            </a:r>
          </a:p>
          <a:p>
            <a:r>
              <a:rPr lang="pt-BR" sz="2000" dirty="0"/>
              <a:t>Desamparo é deixar-se abrir a um afeto que me despossui dos predicados que me identificam.</a:t>
            </a:r>
          </a:p>
          <a:p>
            <a:r>
              <a:rPr lang="pt-BR" sz="2000" dirty="0"/>
              <a:t>Predicado é algo que possuo. É um modo privilegiado de reconhecimento de minha pessoa.</a:t>
            </a:r>
          </a:p>
          <a:p>
            <a:r>
              <a:rPr lang="pt-BR" sz="2000" dirty="0"/>
              <a:t>Contraditoriamente, é a partir do desamparo que abrimos os afetos para o outro. Quando não corremos o risco de nos abrir, fechamos no medo </a:t>
            </a:r>
            <a:r>
              <a:rPr lang="pt-BR" sz="2000" dirty="0" err="1"/>
              <a:t>enclausurante</a:t>
            </a:r>
            <a:r>
              <a:rPr lang="pt-BR" sz="2000" dirty="0"/>
              <a:t>. Angustia da perda do amor.</a:t>
            </a:r>
          </a:p>
          <a:p>
            <a:r>
              <a:rPr lang="pt-BR" sz="2000" dirty="0"/>
              <a:t>Somente os desamparados são capazes de agir politicamente.</a:t>
            </a:r>
          </a:p>
        </p:txBody>
      </p:sp>
    </p:spTree>
    <p:extLst>
      <p:ext uri="{BB962C8B-B14F-4D97-AF65-F5344CB8AC3E}">
        <p14:creationId xmlns:p14="http://schemas.microsoft.com/office/powerpoint/2010/main" val="3407925863"/>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11904480</TotalTime>
  <Words>4258</Words>
  <Application>Microsoft Office PowerPoint</Application>
  <PresentationFormat>Apresentação na tela (4:3)</PresentationFormat>
  <Paragraphs>176</Paragraphs>
  <Slides>28</Slides>
  <Notes>6</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28</vt:i4>
      </vt:variant>
    </vt:vector>
  </HeadingPairs>
  <TitlesOfParts>
    <vt:vector size="36" baseType="lpstr">
      <vt:lpstr>MS PGothic</vt:lpstr>
      <vt:lpstr>Arial</vt:lpstr>
      <vt:lpstr>Arial Black</vt:lpstr>
      <vt:lpstr>Calibri</vt:lpstr>
      <vt:lpstr>Times New Roman</vt:lpstr>
      <vt:lpstr>Verdana</vt:lpstr>
      <vt:lpstr>Wingdings</vt:lpstr>
      <vt:lpstr>Tema do Office</vt:lpstr>
      <vt:lpstr>Apresentação do PowerPoint</vt:lpstr>
      <vt:lpstr>A FECUNDIDADE DA SOLIDÃO ...                                         William Cesar Castilho Pereira</vt:lpstr>
      <vt:lpstr>Apresentação do PowerPoint</vt:lpstr>
      <vt:lpstr>Apresentação do PowerPoint</vt:lpstr>
      <vt:lpstr> Aquele que deseja jamais cesse de desejar... </vt:lpstr>
      <vt:lpstr>Apresentação do PowerPoint</vt:lpstr>
      <vt:lpstr>Desamparo enquanto angustia</vt:lpstr>
      <vt:lpstr>Melancolia</vt:lpstr>
      <vt:lpstr>Solidão (Angustia) pode gerar desamparo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FECUNDIDADE DA SOLIDÃO ...</dc:title>
  <dc:creator>Simome</dc:creator>
  <cp:lastModifiedBy>Maria da Conceição Teixeira Pereira</cp:lastModifiedBy>
  <cp:revision>143</cp:revision>
  <dcterms:created xsi:type="dcterms:W3CDTF">2017-04-24T23:56:37Z</dcterms:created>
  <dcterms:modified xsi:type="dcterms:W3CDTF">2017-10-22T21:53:49Z</dcterms:modified>
</cp:coreProperties>
</file>