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4"/>
  </p:sldMasterIdLst>
  <p:notesMasterIdLst>
    <p:notesMasterId r:id="rId26"/>
  </p:notesMasterIdLst>
  <p:handoutMasterIdLst>
    <p:handoutMasterId r:id="rId27"/>
  </p:handoutMasterIdLst>
  <p:sldIdLst>
    <p:sldId id="304" r:id="rId5"/>
    <p:sldId id="299" r:id="rId6"/>
    <p:sldId id="301" r:id="rId7"/>
    <p:sldId id="302" r:id="rId8"/>
    <p:sldId id="303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F53CB9-6A49-48FD-84C5-3E5F3B170C64}" v="282" dt="2022-11-18T20:17:57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3" autoAdjust="0"/>
  </p:normalViewPr>
  <p:slideViewPr>
    <p:cSldViewPr snapToGrid="0">
      <p:cViewPr varScale="1">
        <p:scale>
          <a:sx n="82" d="100"/>
          <a:sy n="82" d="100"/>
        </p:scale>
        <p:origin x="1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494" y="8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2CF2B-E82F-4152-ADD2-ED47E5A676F4}" type="datetimeFigureOut">
              <a:rPr lang="pt-BR" smtClean="0"/>
              <a:t>18/11/2022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E9163-63CE-4B6F-8106-3CB82B73A73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664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9FF0D-B331-4276-BF84-39B369306F99}" type="datetimeFigureOut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564A1-17BF-464F-B2FE-65DA37285BF0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172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04E8571-58AC-4B02-A72C-B7E3E60A7BA5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9328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16806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113171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C2D5DC-E9E6-4460-9005-9561D7AE50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225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7616C38-4A2F-4C3B-B502-7E51C7F0342F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80230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003268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932F7F-8399-49FC-B033-AD7A4B77F998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7092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551295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897142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938040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B56C06F-C179-4D6D-A0AC-A9C8705BD208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rtl="0"/>
            <a:endParaRPr lang="pt-B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373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72B881A2-478D-4079-BD8F-044C479AA962}" type="datetime1">
              <a:rPr lang="pt-BR" noProof="0" smtClean="0"/>
              <a:t>18/11/2022</a:t>
            </a:fld>
            <a:endParaRPr lang="pt-B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pt-BR" noProof="0" smtClean="0"/>
              <a:t>‹nº›</a:t>
            </a:fld>
            <a:endParaRPr lang="pt-BR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971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624E16E8-84BF-4D4C-A746-2537B1C1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2" name="Freeform 6">
              <a:extLst>
                <a:ext uri="{FF2B5EF4-FFF2-40B4-BE49-F238E27FC236}">
                  <a16:creationId xmlns:a16="http://schemas.microsoft.com/office/drawing/2014/main" id="{F890A3A2-97E0-41D2-BD93-30D3DFA73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718CB90A-6005-4951-84F5-70B5863E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6104E08B-FB60-4434-B4E7-0A7C457D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6">
            <a:extLst>
              <a:ext uri="{FF2B5EF4-FFF2-40B4-BE49-F238E27FC236}">
                <a16:creationId xmlns:a16="http://schemas.microsoft.com/office/drawing/2014/main" id="{C374E83A-C52E-4001-A061-8E9BFBF3B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E6B8EB-F78B-1AA0-F2DE-5244264B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908" y="1253459"/>
            <a:ext cx="530113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 dirty="0"/>
              <a:t>Assembleia </a:t>
            </a:r>
            <a:r>
              <a:rPr lang="en-US" sz="6600" dirty="0" err="1"/>
              <a:t>diocesana</a:t>
            </a:r>
            <a:r>
              <a:rPr lang="en-US" sz="6600" dirty="0"/>
              <a:t> de pastoral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5CF6D8-1B98-5CA1-A217-465DDF5FF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1989" y="4862785"/>
            <a:ext cx="10254342" cy="1557255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3600" dirty="0" err="1">
                <a:solidFill>
                  <a:srgbClr val="002060"/>
                </a:solidFill>
              </a:rPr>
              <a:t>Sínodo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Ordinário</a:t>
            </a:r>
            <a:r>
              <a:rPr lang="en-US" sz="3600" dirty="0">
                <a:solidFill>
                  <a:srgbClr val="002060"/>
                </a:solidFill>
              </a:rPr>
              <a:t> dos </a:t>
            </a:r>
            <a:r>
              <a:rPr lang="en-US" sz="3600" dirty="0" err="1">
                <a:solidFill>
                  <a:srgbClr val="002060"/>
                </a:solidFill>
              </a:rPr>
              <a:t>Bispos</a:t>
            </a:r>
            <a:endParaRPr lang="en-US" sz="3600" dirty="0">
              <a:solidFill>
                <a:srgbClr val="002060"/>
              </a:solidFill>
            </a:endParaRPr>
          </a:p>
          <a:p>
            <a:pPr algn="l"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</a:rPr>
              <a:t>					</a:t>
            </a:r>
            <a:r>
              <a:rPr lang="en-US" sz="3600" dirty="0" err="1">
                <a:solidFill>
                  <a:srgbClr val="002060"/>
                </a:solidFill>
              </a:rPr>
              <a:t>Síntese</a:t>
            </a:r>
            <a:r>
              <a:rPr lang="en-US" sz="3600" dirty="0">
                <a:solidFill>
                  <a:srgbClr val="002060"/>
                </a:solidFill>
              </a:rPr>
              <a:t> da </a:t>
            </a:r>
            <a:r>
              <a:rPr lang="en-US" sz="3600" dirty="0" err="1">
                <a:solidFill>
                  <a:srgbClr val="002060"/>
                </a:solidFill>
              </a:rPr>
              <a:t>Fase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Diocesana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A9D239D-341F-5D33-B052-DE3C0A7800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201" t="-3438" r="2" b="22097"/>
          <a:stretch/>
        </p:blipFill>
        <p:spPr>
          <a:xfrm>
            <a:off x="6852777" y="869863"/>
            <a:ext cx="5075605" cy="3554963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C0CBD891-F903-5809-E8F7-5CAD418EE123}"/>
              </a:ext>
            </a:extLst>
          </p:cNvPr>
          <p:cNvSpPr txBox="1"/>
          <p:nvPr/>
        </p:nvSpPr>
        <p:spPr>
          <a:xfrm rot="16200000">
            <a:off x="-606551" y="2696083"/>
            <a:ext cx="308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Diocese de Bragança Paulista</a:t>
            </a:r>
          </a:p>
        </p:txBody>
      </p:sp>
    </p:spTree>
    <p:extLst>
      <p:ext uri="{BB962C8B-B14F-4D97-AF65-F5344CB8AC3E}">
        <p14:creationId xmlns:p14="http://schemas.microsoft.com/office/powerpoint/2010/main" val="2371929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Companheiros de Viagem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7" y="1335178"/>
            <a:ext cx="108235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Todos os batizados, e os engajados com o Reino no serviço pastoral;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Grupos deixados à margem: jovens, idosos, casais de segunda união, pessoas em situação de rua, </a:t>
            </a: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LGBTQIA+ e outros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 também os que não querem caminhar juntos, sobretudo os que se sentem feridos por algum motivo.</a:t>
            </a:r>
            <a:endParaRPr lang="pt-BR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4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Ouvindo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52935"/>
            <a:ext cx="108235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Dívida de escuta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é necessário aprender a ouvir;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Descentralizar a escuta</a:t>
            </a: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envolver consagradas e consagrados, bem como leigos e leigas capacitados;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Realidade financeira das paróquias: </a:t>
            </a: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muitas sofrem para atender as demandas da diocese.</a:t>
            </a:r>
          </a:p>
        </p:txBody>
      </p:sp>
    </p:spTree>
    <p:extLst>
      <p:ext uri="{BB962C8B-B14F-4D97-AF65-F5344CB8AC3E}">
        <p14:creationId xmlns:p14="http://schemas.microsoft.com/office/powerpoint/2010/main" val="412524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Falando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52935"/>
            <a:ext cx="108235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 espaços de escuta: conselhos (Presbiteral, Coordenação de Pastoral,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Assuntos Econômicos – diocesano e paroquiais). Mas é preciso falar sem constrangimento;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Grupos de opiniões são importantes, mas é neces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sário o cuidado com a intransigência, sobretudo </a:t>
            </a:r>
            <a:r>
              <a:rPr lang="pt-BR" sz="3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sobretudo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relação aos que pensam de modo diferente;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meios de comunicações sociais e os grupos fundamentalistas (sociais e religiosos).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Celebrando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9" y="1352935"/>
            <a:ext cx="108235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A celebração, com sua liturgia própria, é o fundamento da espiritualidade cristã: </a:t>
            </a:r>
          </a:p>
          <a:p>
            <a:pPr algn="just"/>
            <a:r>
              <a:rPr lang="pt-BR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pt-BR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liturgia bem preparada, Palavra bem proclamada 				e homilia bem arquitetada são fundamentais para 						iluminar as decisões pessoais dos cristãos;</a:t>
            </a:r>
          </a:p>
          <a:p>
            <a:pPr algn="just"/>
            <a:endParaRPr lang="pt-BR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Recuperar a celebração como lugar privilegiado do encontro e do diálogo entre pastor e comunidade;</a:t>
            </a:r>
          </a:p>
          <a:p>
            <a:pPr algn="just"/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Valorizar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os ministérios leigos. Coroinhas e acólitos merecem um olhar especial.</a:t>
            </a:r>
            <a:endParaRPr lang="pt-BR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Corresponsáveis na missão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9" y="1352935"/>
            <a:ext cx="108235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protagonismo da missão comum brota da formação e da consciência de que todos somos corresponsáveis pelo batismo;</a:t>
            </a:r>
          </a:p>
          <a:p>
            <a:pPr marL="742950" indent="-742950" algn="just"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Superar a “pastoral de manutenção”;</a:t>
            </a:r>
          </a:p>
          <a:p>
            <a:pPr marL="742950" indent="-742950" algn="just"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Acompanhar e capacitar os fiéis leigos a partir da Doutrina Social da Igreja, sobretudo os que tem aptidão política.</a:t>
            </a:r>
          </a:p>
        </p:txBody>
      </p:sp>
    </p:spTree>
    <p:extLst>
      <p:ext uri="{BB962C8B-B14F-4D97-AF65-F5344CB8AC3E}">
        <p14:creationId xmlns:p14="http://schemas.microsoft.com/office/powerpoint/2010/main" val="230913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Diálogo na Igreja e na Sociedade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9" y="1352935"/>
            <a:ext cx="108235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nossa Igreja Particular o diálogo se dá, sobremaneira, por meios dos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conselhos diocesanos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Mas são suficientes? O que mais é possível fazer?</a:t>
            </a:r>
          </a:p>
          <a:p>
            <a:pPr algn="just"/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 startAt="2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Fala-se muito de diálogo na Igreja, mas se nota que </a:t>
            </a:r>
            <a:r>
              <a:rPr lang="pt-BR" sz="36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 </a:t>
            </a:r>
            <a:r>
              <a:rPr lang="pt-BR" sz="3600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diálogo entre seus membros ainda é muito  carente.</a:t>
            </a:r>
          </a:p>
          <a:p>
            <a:pPr marL="742950" indent="-742950" algn="just">
              <a:buAutoNum type="arabicPeriod" startAt="2"/>
            </a:pPr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 startAt="2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Experiências de diálogos Ecumênicos e interreligiosos são notados, mas ainda tímidos.</a:t>
            </a:r>
          </a:p>
        </p:txBody>
      </p:sp>
    </p:spTree>
    <p:extLst>
      <p:ext uri="{BB962C8B-B14F-4D97-AF65-F5344CB8AC3E}">
        <p14:creationId xmlns:p14="http://schemas.microsoft.com/office/powerpoint/2010/main" val="156652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Ecumenismo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43605"/>
            <a:ext cx="10823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Há uma relação de tolerância (mais que com relação do diálogo interreligioso);</a:t>
            </a: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O diálogo é visibilizado por meio de eventos, como a Semana de Oração pela Unidade dos Cristãos;</a:t>
            </a:r>
          </a:p>
          <a:p>
            <a:pPr algn="just"/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Grande fruto dessa aproximação é o respeito mútuo e a promoção da paz.</a:t>
            </a:r>
          </a:p>
        </p:txBody>
      </p:sp>
    </p:spTree>
    <p:extLst>
      <p:ext uri="{BB962C8B-B14F-4D97-AF65-F5344CB8AC3E}">
        <p14:creationId xmlns:p14="http://schemas.microsoft.com/office/powerpoint/2010/main" val="288718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Autoridade e </a:t>
            </a:r>
            <a:r>
              <a:rPr lang="pt-BR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Participção</a:t>
            </a:r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43605"/>
            <a:ext cx="108235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autoridade é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hierárquica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mas vivida em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comunhão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742950" indent="-742950" algn="just"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Dificuldade de promover corresponsabilidade no espirito de </a:t>
            </a:r>
            <a:r>
              <a:rPr lang="pt-BR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diocesaneidade</a:t>
            </a: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- valorizar a </a:t>
            </a:r>
            <a:r>
              <a:rPr lang="pt-BR" sz="36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ministerialidade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dos leigos;</a:t>
            </a:r>
          </a:p>
          <a:p>
            <a:pPr marL="742950" indent="-742950" algn="just"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	Compreender o que é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autoridade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 superar o 				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autoritarismo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clérigos e leigos clericalizados.</a:t>
            </a:r>
          </a:p>
        </p:txBody>
      </p:sp>
    </p:spTree>
    <p:extLst>
      <p:ext uri="{BB962C8B-B14F-4D97-AF65-F5344CB8AC3E}">
        <p14:creationId xmlns:p14="http://schemas.microsoft.com/office/powerpoint/2010/main" val="23818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Discernir e Decidir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231633"/>
            <a:ext cx="1082351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Reuniões em grupos menores</a:t>
            </a: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- compreender os conselhos como organismos de 				discernimento;</a:t>
            </a:r>
          </a:p>
          <a:p>
            <a:pPr algn="just"/>
            <a:endParaRPr lang="pt-BR" sz="1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Ouvir, refletir, dialogar e decidir.</a:t>
            </a: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- transparência na apresentação de relatórios 					(paroquial e diocesano) como 			caminho de 				conscientização;</a:t>
            </a:r>
          </a:p>
          <a:p>
            <a:pPr algn="just"/>
            <a:endParaRPr lang="pt-BR" sz="1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Desafios: superar ideologias, preconceitos e desafetos.</a:t>
            </a:r>
          </a:p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- o outro não é inimigo, mas irmão.</a:t>
            </a:r>
          </a:p>
        </p:txBody>
      </p:sp>
    </p:spTree>
    <p:extLst>
      <p:ext uri="{BB962C8B-B14F-4D97-AF65-F5344CB8AC3E}">
        <p14:creationId xmlns:p14="http://schemas.microsoft.com/office/powerpoint/2010/main" val="34506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Formando-nos em </a:t>
            </a:r>
            <a:r>
              <a:rPr lang="pt-BR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Sinodalidade</a:t>
            </a:r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43605"/>
            <a:ext cx="108235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é o modelo de </a:t>
            </a:r>
            <a:r>
              <a:rPr lang="pt-BR" sz="3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sinodalidade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caminhava e ensinava;</a:t>
            </a:r>
          </a:p>
          <a:p>
            <a:pPr marL="742950" indent="-742950" algn="just">
              <a:buAutoNum type="arabicPeriod"/>
            </a:pPr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Formar líderes sinodais, a começar pelos seminários</a:t>
            </a:r>
          </a:p>
          <a:p>
            <a:pPr lvl="1"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mas também leigos e clérigos numa formação permanente;</a:t>
            </a:r>
          </a:p>
          <a:p>
            <a:pPr lvl="1" algn="just"/>
            <a:endParaRPr lang="pt-BR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mundo e suas realidades invadem nossos ambientes comunitários: é preciso despertar para a </a:t>
            </a:r>
            <a:r>
              <a:rPr lang="pt-BR" sz="3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sinodalidade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fim de superar o individualismo.</a:t>
            </a:r>
          </a:p>
        </p:txBody>
      </p:sp>
    </p:spTree>
    <p:extLst>
      <p:ext uri="{BB962C8B-B14F-4D97-AF65-F5344CB8AC3E}">
        <p14:creationId xmlns:p14="http://schemas.microsoft.com/office/powerpoint/2010/main" val="35176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3BD3DD44-86E0-E080-E33B-EBC335CAC979}"/>
              </a:ext>
            </a:extLst>
          </p:cNvPr>
          <p:cNvSpPr txBox="1"/>
          <p:nvPr/>
        </p:nvSpPr>
        <p:spPr>
          <a:xfrm>
            <a:off x="1418253" y="1707502"/>
            <a:ext cx="10310326" cy="44320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rgbClr val="FD9C00"/>
              </a:buClr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uma expressão da colegialidade episcopal, instituído pelo Papa São Paulo VI, aos 15 de setembro de 1965, com a Carta Apostólica </a:t>
            </a:r>
            <a:r>
              <a:rPr lang="pt-BR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Motu Próprio Apostólica </a:t>
            </a:r>
            <a:r>
              <a:rPr lang="pt-BR" sz="3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Solicitudo</a:t>
            </a:r>
            <a:r>
              <a:rPr lang="pt-BR" sz="3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resposta ao desejo dos Padres Conciliares.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FEFF538-1999-9DDD-333A-D9608897D39E}"/>
              </a:ext>
            </a:extLst>
          </p:cNvPr>
          <p:cNvSpPr txBox="1"/>
          <p:nvPr/>
        </p:nvSpPr>
        <p:spPr>
          <a:xfrm>
            <a:off x="6578082" y="6466114"/>
            <a:ext cx="5378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BE2CAF6-5D16-92AE-EC89-E09A25EF938C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m 12">
            <a:extLst>
              <a:ext uri="{FF2B5EF4-FFF2-40B4-BE49-F238E27FC236}">
                <a16:creationId xmlns:a16="http://schemas.microsoft.com/office/drawing/2014/main" id="{227D8DD6-7B74-B366-B573-9F9E0A5193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32190333-6383-ED44-7F16-9E5A920B103F}"/>
              </a:ext>
            </a:extLst>
          </p:cNvPr>
          <p:cNvSpPr txBox="1"/>
          <p:nvPr/>
        </p:nvSpPr>
        <p:spPr>
          <a:xfrm>
            <a:off x="2845838" y="306225"/>
            <a:ext cx="8882740" cy="82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pt-BR" sz="3600" b="1" i="0" kern="1200" spc="-50" baseline="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Sínodo (</a:t>
            </a:r>
            <a:r>
              <a:rPr lang="pt-BR" sz="3600" b="1" i="0" kern="1200" spc="-50" baseline="0" dirty="0" err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Sýn</a:t>
            </a:r>
            <a:r>
              <a:rPr lang="pt-BR" sz="3600" b="1" i="0" kern="1200" spc="-50" baseline="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-odos): caminhar juntos</a:t>
            </a:r>
          </a:p>
        </p:txBody>
      </p:sp>
    </p:spTree>
    <p:extLst>
      <p:ext uri="{BB962C8B-B14F-4D97-AF65-F5344CB8AC3E}">
        <p14:creationId xmlns:p14="http://schemas.microsoft.com/office/powerpoint/2010/main" val="2940682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87800"/>
            <a:ext cx="108235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3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sinodalidade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 uma espiritualidade. E não há meia </a:t>
            </a:r>
            <a:r>
              <a:rPr lang="pt-BR" sz="36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sinodalidade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ou bebemos dessa fonte ou não.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que pode variar é a velocidade dos passos de cada pessoa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umas caminham mais rápido, outras mais atrás. E essa grande riqueza do “caminhar juntos”, na comunhão, participação e missão, advinda do Concílio Ecumênico Vaticano II, e enfatizada pelo pontificado do Papa Francisco, possibilita-nos regressar às fontes da Igreja Primitiva, para redescobrir uma Igreja toda ministerial.</a:t>
            </a:r>
          </a:p>
        </p:txBody>
      </p:sp>
    </p:spTree>
    <p:extLst>
      <p:ext uri="{BB962C8B-B14F-4D97-AF65-F5344CB8AC3E}">
        <p14:creationId xmlns:p14="http://schemas.microsoft.com/office/powerpoint/2010/main" val="143447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3547069" y="977306"/>
            <a:ext cx="6987304" cy="5488808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905068" y="265603"/>
            <a:ext cx="8882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 abençoe a todos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3419475" y="6466114"/>
            <a:ext cx="8155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Pe. Francisco Gilson de Souza Lima - 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54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EF6B3B1-D9F6-4E14-D20A-32CF54BF39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B6B66F41-46FB-A94C-D4BC-B8E7CB3AAF2B}"/>
              </a:ext>
            </a:extLst>
          </p:cNvPr>
          <p:cNvSpPr txBox="1"/>
          <p:nvPr/>
        </p:nvSpPr>
        <p:spPr>
          <a:xfrm>
            <a:off x="6531429" y="6466114"/>
            <a:ext cx="5424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B25A119E-2845-DFE7-B3C7-F4D2E182FE9C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C3488B5-5421-88D0-DDC3-3836D559B66D}"/>
              </a:ext>
            </a:extLst>
          </p:cNvPr>
          <p:cNvSpPr txBox="1"/>
          <p:nvPr/>
        </p:nvSpPr>
        <p:spPr>
          <a:xfrm>
            <a:off x="905068" y="1828804"/>
            <a:ext cx="1082351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Sínodo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dos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Bispos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2023 (2024)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foi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convocado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, em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três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fases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1ª: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Igrejas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Particulares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571500" indent="-228600"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2ª: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Continental</a:t>
            </a:r>
          </a:p>
          <a:p>
            <a:pPr marL="1919288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571500" indent="-2286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3ª: 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Assembleia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Geral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F7EE701-A335-9971-9BFA-DD33B626946A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Caminho percorrido até aqui</a:t>
            </a:r>
          </a:p>
        </p:txBody>
      </p:sp>
    </p:spTree>
    <p:extLst>
      <p:ext uri="{BB962C8B-B14F-4D97-AF65-F5344CB8AC3E}">
        <p14:creationId xmlns:p14="http://schemas.microsoft.com/office/powerpoint/2010/main" val="402273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B6B66F41-46FB-A94C-D4BC-B8E7CB3AAF2B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B25A119E-2845-DFE7-B3C7-F4D2E182FE9C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9DDEFDEB-CD83-5120-4C09-967998EB50B1}"/>
              </a:ext>
            </a:extLst>
          </p:cNvPr>
          <p:cNvSpPr txBox="1"/>
          <p:nvPr/>
        </p:nvSpPr>
        <p:spPr>
          <a:xfrm>
            <a:off x="905068" y="1642188"/>
            <a:ext cx="10823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Fase Diocesana</a:t>
            </a:r>
          </a:p>
          <a:p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2º Semestre de 2021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: Assembleias Regionais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Dezembro de 2021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: Apresentação do cronograma aos agentes de pastorais (Assembleia Ampliada da  Coordenação de Pastoral – 04/12/21) e aos </a:t>
            </a:r>
            <a:r>
              <a:rPr lang="pt-BR" sz="36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presbítreros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(reunião geral do clero – 15/12/2021).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633BE58-01AB-B485-8E03-00722181B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5427BAD-AEFF-7DBF-9ECE-FFB4E77652CF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Caminho percorrido até aqui</a:t>
            </a:r>
          </a:p>
        </p:txBody>
      </p:sp>
    </p:spTree>
    <p:extLst>
      <p:ext uri="{BB962C8B-B14F-4D97-AF65-F5344CB8AC3E}">
        <p14:creationId xmlns:p14="http://schemas.microsoft.com/office/powerpoint/2010/main" val="37325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B25A119E-2845-DFE7-B3C7-F4D2E182FE9C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9DDEFDEB-CD83-5120-4C09-967998EB50B1}"/>
              </a:ext>
            </a:extLst>
          </p:cNvPr>
          <p:cNvSpPr txBox="1"/>
          <p:nvPr/>
        </p:nvSpPr>
        <p:spPr>
          <a:xfrm>
            <a:off x="905068" y="1352935"/>
            <a:ext cx="10823511" cy="5290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Fase Diocesana</a:t>
            </a:r>
          </a:p>
          <a:p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1028700" lvl="1" indent="-5715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Coordenação Diocesana de Pastoral + Conselho de Presbíteros: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até fevereiro de 2022;</a:t>
            </a:r>
          </a:p>
          <a:p>
            <a:pPr marL="1028700" lvl="1" indent="-5715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Regiões Pastorais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(clérigos e leigos): até março de 2022;</a:t>
            </a:r>
          </a:p>
          <a:p>
            <a:pPr marL="1028700" lvl="1" indent="-5715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Coordenação Ampliada de Pastoral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: até abril de 2022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A87CBC6-2FFA-0047-8B42-0754D10EB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FA7429F-71E0-AE3D-5AB6-5ADA468FD225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Caminho percorrido até aqui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CAC6B61-9862-3F31-E5A2-252197E2C2C9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</p:spTree>
    <p:extLst>
      <p:ext uri="{BB962C8B-B14F-4D97-AF65-F5344CB8AC3E}">
        <p14:creationId xmlns:p14="http://schemas.microsoft.com/office/powerpoint/2010/main" val="87157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Constatações e questionamentos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52935"/>
            <a:ext cx="11051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Desmotivação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de boa parte do clero.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Qual a causa dessa desmotivação?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Cansaço pastoral?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Dificuldade de conciliar vida pessoal e ministério?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Motivação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 de boa parte dos leigos/agentes de pastoral, mas não sem desafios.</a:t>
            </a:r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Conciliar trabalho, família, lazer e vida comunitária.</a:t>
            </a:r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Pergunta-se...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52935"/>
            <a:ext cx="108235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Em que a pandemia da COVID-19 influenciou para que houvesse agravamento na desmotivação de padres e leigos?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Ou a COVID-19 foi apenas o estopim?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BR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Questões sinodais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52935"/>
            <a:ext cx="10823511" cy="497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Questão Fundamental: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36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Anunciando o Evangelho, uma Igreja sinodal “caminha em conjunto”. </a:t>
            </a: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é que este “caminhar juntos” se realiza hoje na vossa Igreja particular? Que passos o Espírito nos convida a dar para crescermos no nosso “caminhar juntos”?</a:t>
            </a:r>
          </a:p>
        </p:txBody>
      </p:sp>
    </p:spTree>
    <p:extLst>
      <p:ext uri="{BB962C8B-B14F-4D97-AF65-F5344CB8AC3E}">
        <p14:creationId xmlns:p14="http://schemas.microsoft.com/office/powerpoint/2010/main" val="84125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C7C973E-5183-9D4C-0AF3-D20E81B5D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39" t="-5967" r="9598" b="22556"/>
          <a:stretch/>
        </p:blipFill>
        <p:spPr>
          <a:xfrm>
            <a:off x="905068" y="14122"/>
            <a:ext cx="1492899" cy="1172732"/>
          </a:xfrm>
          <a:prstGeom prst="rect">
            <a:avLst/>
          </a:prstGeom>
          <a:noFill/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A8C859-8717-7BD5-96FC-C6E8FFF8A31D}"/>
              </a:ext>
            </a:extLst>
          </p:cNvPr>
          <p:cNvSpPr txBox="1"/>
          <p:nvPr/>
        </p:nvSpPr>
        <p:spPr>
          <a:xfrm>
            <a:off x="2845838" y="427528"/>
            <a:ext cx="8882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Questão Fundamental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EFCBF17-F74F-6735-D52E-6E6429E671A1}"/>
              </a:ext>
            </a:extLst>
          </p:cNvPr>
          <p:cNvSpPr txBox="1"/>
          <p:nvPr/>
        </p:nvSpPr>
        <p:spPr>
          <a:xfrm>
            <a:off x="6624735" y="6466114"/>
            <a:ext cx="5331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solidFill>
                  <a:srgbClr val="002060"/>
                </a:solidFill>
              </a:rPr>
              <a:t>Assembleia Diocesana de Pastoral – Diocese de Bragança Paulista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B0DF283-D18A-6017-A81E-B594E1B82000}"/>
              </a:ext>
            </a:extLst>
          </p:cNvPr>
          <p:cNvCxnSpPr>
            <a:cxnSpLocks/>
          </p:cNvCxnSpPr>
          <p:nvPr/>
        </p:nvCxnSpPr>
        <p:spPr>
          <a:xfrm>
            <a:off x="905068" y="1186854"/>
            <a:ext cx="10823511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E2B6EE64-FF4B-CEDD-D400-8EC7032BB7A1}"/>
              </a:ext>
            </a:extLst>
          </p:cNvPr>
          <p:cNvSpPr txBox="1"/>
          <p:nvPr/>
        </p:nvSpPr>
        <p:spPr>
          <a:xfrm>
            <a:off x="905068" y="1352935"/>
            <a:ext cx="108235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Compreender a </a:t>
            </a: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Igreja como Povo de Deus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Criar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mais “mecanismos” de diálogo, como assembleias, cultivando ali o respeito ao outro;</a:t>
            </a:r>
          </a:p>
          <a:p>
            <a:pPr marL="742950" indent="-742950" algn="just">
              <a:buFont typeface="+mj-lt"/>
              <a:buAutoNum type="arabicPeriod"/>
            </a:pPr>
            <a:endParaRPr lang="pt-BR" sz="3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pt-BR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Motivar-se a </a:t>
            </a:r>
            <a:r>
              <a:rPr lang="pt-BR" sz="3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apresentar suas contribuições nesses espaços de diálogo;</a:t>
            </a:r>
            <a:endParaRPr lang="pt-BR" sz="3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Corta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932EF5-314F-409E-8020-FEE5FA0795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EEFF0-FB57-4CB4-8BFC-DF397689E2E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A3F7EDC-E5B4-4BBC-9D2A-CBE6D46C3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1311</TotalTime>
  <Words>1291</Words>
  <Application>Microsoft Office PowerPoint</Application>
  <PresentationFormat>Widescreen</PresentationFormat>
  <Paragraphs>135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Wingdings</vt:lpstr>
      <vt:lpstr>Cortar</vt:lpstr>
      <vt:lpstr>Assembleia diocesana de pastoral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diocesana de pastoral</dc:title>
  <dc:creator>Francisco Gilson Souza Lima</dc:creator>
  <cp:lastModifiedBy>Francisco Gilson Souza Lima</cp:lastModifiedBy>
  <cp:revision>2</cp:revision>
  <dcterms:created xsi:type="dcterms:W3CDTF">2022-11-15T18:53:08Z</dcterms:created>
  <dcterms:modified xsi:type="dcterms:W3CDTF">2022-11-18T20:19:19Z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